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7" r:id="rId2"/>
    <p:sldId id="335" r:id="rId3"/>
    <p:sldId id="307" r:id="rId4"/>
    <p:sldId id="314" r:id="rId5"/>
    <p:sldId id="316" r:id="rId6"/>
    <p:sldId id="315" r:id="rId7"/>
    <p:sldId id="334" r:id="rId8"/>
    <p:sldId id="338" r:id="rId9"/>
    <p:sldId id="341" r:id="rId10"/>
    <p:sldId id="340" r:id="rId11"/>
    <p:sldId id="336" r:id="rId12"/>
    <p:sldId id="342" r:id="rId13"/>
    <p:sldId id="294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6">
          <p15:clr>
            <a:srgbClr val="A4A3A4"/>
          </p15:clr>
        </p15:guide>
        <p15:guide id="2" orient="horz" pos="3004">
          <p15:clr>
            <a:srgbClr val="A4A3A4"/>
          </p15:clr>
        </p15:guide>
        <p15:guide id="3" orient="horz" pos="422">
          <p15:clr>
            <a:srgbClr val="A4A3A4"/>
          </p15:clr>
        </p15:guide>
        <p15:guide id="4" orient="horz" pos="824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2002">
          <p15:clr>
            <a:srgbClr val="A4A3A4"/>
          </p15:clr>
        </p15:guide>
        <p15:guide id="7" orient="horz" pos="1607">
          <p15:clr>
            <a:srgbClr val="A4A3A4"/>
          </p15:clr>
        </p15:guide>
        <p15:guide id="8" pos="5686">
          <p15:clr>
            <a:srgbClr val="A4A3A4"/>
          </p15:clr>
        </p15:guide>
        <p15:guide id="9" pos="291">
          <p15:clr>
            <a:srgbClr val="A4A3A4"/>
          </p15:clr>
        </p15:guide>
        <p15:guide id="10" pos="2775">
          <p15:clr>
            <a:srgbClr val="A4A3A4"/>
          </p15:clr>
        </p15:guide>
        <p15:guide id="11" pos="483">
          <p15:clr>
            <a:srgbClr val="A4A3A4"/>
          </p15:clr>
        </p15:guide>
        <p15:guide id="12" pos="27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9EB"/>
    <a:srgbClr val="D1D1D1"/>
    <a:srgbClr val="FFE6DA"/>
    <a:srgbClr val="FD9208"/>
    <a:srgbClr val="FFA300"/>
    <a:srgbClr val="0071C5"/>
    <a:srgbClr val="F83308"/>
    <a:srgbClr val="009FDF"/>
    <a:srgbClr val="F3D54E"/>
    <a:srgbClr val="F0C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7" autoAdjust="0"/>
    <p:restoredTop sz="88618" autoAdjust="0"/>
  </p:normalViewPr>
  <p:slideViewPr>
    <p:cSldViewPr snapToGrid="0">
      <p:cViewPr varScale="1">
        <p:scale>
          <a:sx n="136" d="100"/>
          <a:sy n="136" d="100"/>
        </p:scale>
        <p:origin x="966" y="120"/>
      </p:cViewPr>
      <p:guideLst>
        <p:guide orient="horz" pos="2336"/>
        <p:guide orient="horz" pos="3004"/>
        <p:guide orient="horz" pos="422"/>
        <p:guide orient="horz" pos="824"/>
        <p:guide orient="horz" pos="2916"/>
        <p:guide orient="horz" pos="2002"/>
        <p:guide orient="horz" pos="1607"/>
        <p:guide pos="5686"/>
        <p:guide pos="291"/>
        <p:guide pos="2775"/>
        <p:guide pos="483"/>
        <p:guide pos="27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1536"/>
    </p:cViewPr>
  </p:sorterViewPr>
  <p:notesViewPr>
    <p:cSldViewPr snapToGrid="0" showGuides="1">
      <p:cViewPr varScale="1">
        <p:scale>
          <a:sx n="60" d="100"/>
          <a:sy n="60" d="100"/>
        </p:scale>
        <p:origin x="173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6536913021215"/>
          <c:y val="4.6501940137683002E-2"/>
          <c:w val="0.74941615324434374"/>
          <c:h val="0.76609335005156431"/>
        </c:manualLayout>
      </c:layout>
      <c:scatterChart>
        <c:scatterStyle val="lineMarker"/>
        <c:varyColors val="0"/>
        <c:ser>
          <c:idx val="1"/>
          <c:order val="0"/>
          <c:tx>
            <c:v>Ghent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FD9208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3295851777190714"/>
                  <c:y val="1.192138474436687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aggmostrans!$C$2:$C$46</c:f>
              <c:numCache>
                <c:formatCode>0.000</c:formatCode>
                <c:ptCount val="45"/>
                <c:pt idx="0">
                  <c:v>1.9347826086956501</c:v>
                </c:pt>
                <c:pt idx="1">
                  <c:v>2.05349794238683</c:v>
                </c:pt>
                <c:pt idx="2">
                  <c:v>2.02173913043478</c:v>
                </c:pt>
                <c:pt idx="3">
                  <c:v>3.04</c:v>
                </c:pt>
                <c:pt idx="4">
                  <c:v>3.7471698113207501</c:v>
                </c:pt>
                <c:pt idx="5">
                  <c:v>3.111111111</c:v>
                </c:pt>
                <c:pt idx="6">
                  <c:v>3.1820128479657401</c:v>
                </c:pt>
                <c:pt idx="7">
                  <c:v>3.9565217391304301</c:v>
                </c:pt>
                <c:pt idx="8">
                  <c:v>4.0765765765765796</c:v>
                </c:pt>
                <c:pt idx="9">
                  <c:v>3.76</c:v>
                </c:pt>
                <c:pt idx="10">
                  <c:v>3.33</c:v>
                </c:pt>
                <c:pt idx="11">
                  <c:v>3.02</c:v>
                </c:pt>
                <c:pt idx="12">
                  <c:v>1.9673913043478299</c:v>
                </c:pt>
                <c:pt idx="13">
                  <c:v>1.3405797101449299</c:v>
                </c:pt>
                <c:pt idx="14">
                  <c:v>3.72826086956522</c:v>
                </c:pt>
                <c:pt idx="15">
                  <c:v>1.4130434782608701</c:v>
                </c:pt>
                <c:pt idx="16">
                  <c:v>3.8043478260869601</c:v>
                </c:pt>
                <c:pt idx="17">
                  <c:v>2.8</c:v>
                </c:pt>
                <c:pt idx="18">
                  <c:v>4.3</c:v>
                </c:pt>
                <c:pt idx="19">
                  <c:v>2.2150943396226399</c:v>
                </c:pt>
                <c:pt idx="20">
                  <c:v>1.7700729927007299</c:v>
                </c:pt>
                <c:pt idx="21">
                  <c:v>2.7983539094650198</c:v>
                </c:pt>
                <c:pt idx="22">
                  <c:v>1.7</c:v>
                </c:pt>
                <c:pt idx="23">
                  <c:v>2.98</c:v>
                </c:pt>
                <c:pt idx="24">
                  <c:v>3.5</c:v>
                </c:pt>
                <c:pt idx="25">
                  <c:v>1.87037037037037</c:v>
                </c:pt>
                <c:pt idx="26">
                  <c:v>2.6111111111111098</c:v>
                </c:pt>
                <c:pt idx="27">
                  <c:v>3.9814814814814801</c:v>
                </c:pt>
                <c:pt idx="28">
                  <c:v>2.0499999999999998</c:v>
                </c:pt>
                <c:pt idx="29">
                  <c:v>3.25</c:v>
                </c:pt>
                <c:pt idx="30">
                  <c:v>2.67237687366167</c:v>
                </c:pt>
                <c:pt idx="31">
                  <c:v>3.6102783725910101</c:v>
                </c:pt>
                <c:pt idx="32">
                  <c:v>3.4059829059829099</c:v>
                </c:pt>
                <c:pt idx="33">
                  <c:v>1.8589743589743599</c:v>
                </c:pt>
                <c:pt idx="34">
                  <c:v>4.21100917431193</c:v>
                </c:pt>
                <c:pt idx="35">
                  <c:v>1.5730769230769199</c:v>
                </c:pt>
                <c:pt idx="36">
                  <c:v>4.0153846153846198</c:v>
                </c:pt>
                <c:pt idx="37">
                  <c:v>3.1</c:v>
                </c:pt>
                <c:pt idx="38">
                  <c:v>3.88</c:v>
                </c:pt>
                <c:pt idx="39">
                  <c:v>1.4609053497942399</c:v>
                </c:pt>
                <c:pt idx="40">
                  <c:v>4.3018867924528301</c:v>
                </c:pt>
                <c:pt idx="41">
                  <c:v>3.4131274130000002</c:v>
                </c:pt>
                <c:pt idx="42">
                  <c:v>2.4963503650000001</c:v>
                </c:pt>
                <c:pt idx="43">
                  <c:v>2.5371621621621601</c:v>
                </c:pt>
                <c:pt idx="44">
                  <c:v>4.4800000000000004</c:v>
                </c:pt>
              </c:numCache>
            </c:numRef>
          </c:xVal>
          <c:yVal>
            <c:numRef>
              <c:f>aggmostrans!$E$2:$E$46</c:f>
              <c:numCache>
                <c:formatCode>0.00</c:formatCode>
                <c:ptCount val="45"/>
                <c:pt idx="0">
                  <c:v>1.4516129032258065</c:v>
                </c:pt>
                <c:pt idx="1">
                  <c:v>1.5161290322580645</c:v>
                </c:pt>
                <c:pt idx="2">
                  <c:v>1.7741935483870968</c:v>
                </c:pt>
                <c:pt idx="3">
                  <c:v>2.5483870967741935</c:v>
                </c:pt>
                <c:pt idx="4">
                  <c:v>2.6451612903225805</c:v>
                </c:pt>
                <c:pt idx="5">
                  <c:v>2.935483870967742</c:v>
                </c:pt>
                <c:pt idx="6">
                  <c:v>3.032258064516129</c:v>
                </c:pt>
                <c:pt idx="7">
                  <c:v>4.258064516129032</c:v>
                </c:pt>
                <c:pt idx="8">
                  <c:v>4.4838709677419351</c:v>
                </c:pt>
                <c:pt idx="9">
                  <c:v>3.6129032258064515</c:v>
                </c:pt>
                <c:pt idx="10">
                  <c:v>2.5483870967741935</c:v>
                </c:pt>
                <c:pt idx="11">
                  <c:v>2.193548387096774</c:v>
                </c:pt>
                <c:pt idx="12">
                  <c:v>1.7419354838709677</c:v>
                </c:pt>
                <c:pt idx="13">
                  <c:v>1.1612903225806452</c:v>
                </c:pt>
                <c:pt idx="14">
                  <c:v>3.225806451612903</c:v>
                </c:pt>
                <c:pt idx="15">
                  <c:v>1.1935483870967742</c:v>
                </c:pt>
                <c:pt idx="16">
                  <c:v>3.903225806451613</c:v>
                </c:pt>
                <c:pt idx="17">
                  <c:v>3.064516129032258</c:v>
                </c:pt>
                <c:pt idx="18">
                  <c:v>4.612903225806452</c:v>
                </c:pt>
                <c:pt idx="19">
                  <c:v>2.5483870967741935</c:v>
                </c:pt>
                <c:pt idx="20">
                  <c:v>1.032258064516129</c:v>
                </c:pt>
                <c:pt idx="21">
                  <c:v>2.3548387096774195</c:v>
                </c:pt>
                <c:pt idx="22">
                  <c:v>1.1935483870967742</c:v>
                </c:pt>
                <c:pt idx="23">
                  <c:v>3.129032258064516</c:v>
                </c:pt>
                <c:pt idx="24">
                  <c:v>3.161290322580645</c:v>
                </c:pt>
                <c:pt idx="25">
                  <c:v>1.5161290322580645</c:v>
                </c:pt>
                <c:pt idx="26">
                  <c:v>2.064516129032258</c:v>
                </c:pt>
                <c:pt idx="27">
                  <c:v>4.032258064516129</c:v>
                </c:pt>
                <c:pt idx="28">
                  <c:v>1.5806451612903225</c:v>
                </c:pt>
                <c:pt idx="29">
                  <c:v>2.2580645161290325</c:v>
                </c:pt>
                <c:pt idx="30">
                  <c:v>1.7096774193548387</c:v>
                </c:pt>
                <c:pt idx="31">
                  <c:v>3.6129032258064515</c:v>
                </c:pt>
                <c:pt idx="32">
                  <c:v>1.6774193548387097</c:v>
                </c:pt>
                <c:pt idx="33">
                  <c:v>1.064516129032258</c:v>
                </c:pt>
                <c:pt idx="34">
                  <c:v>4.290322580645161</c:v>
                </c:pt>
                <c:pt idx="35">
                  <c:v>1.1290322580645162</c:v>
                </c:pt>
                <c:pt idx="36">
                  <c:v>3.4193548387096775</c:v>
                </c:pt>
                <c:pt idx="37">
                  <c:v>3.7419354838709675</c:v>
                </c:pt>
                <c:pt idx="38">
                  <c:v>4.290322580645161</c:v>
                </c:pt>
                <c:pt idx="39">
                  <c:v>1.096774193548387</c:v>
                </c:pt>
                <c:pt idx="40">
                  <c:v>3.3548387096774195</c:v>
                </c:pt>
                <c:pt idx="41">
                  <c:v>2.225806451612903</c:v>
                </c:pt>
                <c:pt idx="42">
                  <c:v>1.6451612903225807</c:v>
                </c:pt>
                <c:pt idx="43">
                  <c:v>1.1612903225806452</c:v>
                </c:pt>
                <c:pt idx="44">
                  <c:v>4.4838709677419351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520-41F7-B965-5EF3CD91B079}"/>
            </c:ext>
          </c:extLst>
        </c:ser>
        <c:ser>
          <c:idx val="0"/>
          <c:order val="1"/>
          <c:tx>
            <c:v>Intel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3719492675615823"/>
                  <c:y val="0.1382554179681413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aggmostrans!$C$47:$C$90</c:f>
              <c:numCache>
                <c:formatCode>0.000</c:formatCode>
                <c:ptCount val="44"/>
                <c:pt idx="0">
                  <c:v>1.9347826086956501</c:v>
                </c:pt>
                <c:pt idx="1">
                  <c:v>1.5652173913043499</c:v>
                </c:pt>
                <c:pt idx="2">
                  <c:v>3.02173913043478</c:v>
                </c:pt>
                <c:pt idx="3">
                  <c:v>4.0869565217391299</c:v>
                </c:pt>
                <c:pt idx="4">
                  <c:v>2.2681159420289898</c:v>
                </c:pt>
                <c:pt idx="5">
                  <c:v>2.0362318840579698</c:v>
                </c:pt>
                <c:pt idx="6">
                  <c:v>4.0905797101449304</c:v>
                </c:pt>
                <c:pt idx="7">
                  <c:v>3.4347826086956501</c:v>
                </c:pt>
                <c:pt idx="8">
                  <c:v>2.60869565217391</c:v>
                </c:pt>
                <c:pt idx="9">
                  <c:v>3.97826086956522</c:v>
                </c:pt>
                <c:pt idx="10">
                  <c:v>1.4565217391304299</c:v>
                </c:pt>
                <c:pt idx="11">
                  <c:v>3.7173913043478302</c:v>
                </c:pt>
                <c:pt idx="12">
                  <c:v>2.02173913043478</c:v>
                </c:pt>
                <c:pt idx="13">
                  <c:v>2.9766536964980501</c:v>
                </c:pt>
                <c:pt idx="14">
                  <c:v>1.6825885978428401</c:v>
                </c:pt>
                <c:pt idx="15">
                  <c:v>2.05349794238683</c:v>
                </c:pt>
                <c:pt idx="16">
                  <c:v>3.04</c:v>
                </c:pt>
                <c:pt idx="17">
                  <c:v>4.4630000000000001</c:v>
                </c:pt>
                <c:pt idx="18">
                  <c:v>3.24</c:v>
                </c:pt>
                <c:pt idx="19">
                  <c:v>1.2222222222222201</c:v>
                </c:pt>
                <c:pt idx="20">
                  <c:v>2.8703703703703698</c:v>
                </c:pt>
                <c:pt idx="21">
                  <c:v>1.95</c:v>
                </c:pt>
                <c:pt idx="22">
                  <c:v>2.4</c:v>
                </c:pt>
                <c:pt idx="23">
                  <c:v>4.2</c:v>
                </c:pt>
                <c:pt idx="24">
                  <c:v>3.1820128479657401</c:v>
                </c:pt>
                <c:pt idx="25">
                  <c:v>4.34903640256959</c:v>
                </c:pt>
                <c:pt idx="26">
                  <c:v>2.00642398286938</c:v>
                </c:pt>
                <c:pt idx="27">
                  <c:v>2.5683760683760699</c:v>
                </c:pt>
                <c:pt idx="28">
                  <c:v>3.92660550458716</c:v>
                </c:pt>
                <c:pt idx="29">
                  <c:v>1.3</c:v>
                </c:pt>
                <c:pt idx="30">
                  <c:v>3.2769230769230799</c:v>
                </c:pt>
                <c:pt idx="31">
                  <c:v>3.4730769230769201</c:v>
                </c:pt>
                <c:pt idx="32">
                  <c:v>1.1299999999999999</c:v>
                </c:pt>
                <c:pt idx="33">
                  <c:v>1.47</c:v>
                </c:pt>
                <c:pt idx="34">
                  <c:v>3.56</c:v>
                </c:pt>
                <c:pt idx="35">
                  <c:v>3.7471698113207501</c:v>
                </c:pt>
                <c:pt idx="36">
                  <c:v>3.4015444015443999</c:v>
                </c:pt>
                <c:pt idx="37">
                  <c:v>4.4115226337448599</c:v>
                </c:pt>
                <c:pt idx="38">
                  <c:v>3.6090534980000002</c:v>
                </c:pt>
                <c:pt idx="39">
                  <c:v>2.5564202329999999</c:v>
                </c:pt>
                <c:pt idx="40">
                  <c:v>3.111111111</c:v>
                </c:pt>
                <c:pt idx="41">
                  <c:v>4.0765765765765796</c:v>
                </c:pt>
                <c:pt idx="42">
                  <c:v>4.4488888888888898</c:v>
                </c:pt>
                <c:pt idx="43">
                  <c:v>3.7389162561576401</c:v>
                </c:pt>
              </c:numCache>
            </c:numRef>
          </c:xVal>
          <c:yVal>
            <c:numRef>
              <c:f>aggmostrans!$E$47:$E$90</c:f>
              <c:numCache>
                <c:formatCode>0.00</c:formatCode>
                <c:ptCount val="44"/>
                <c:pt idx="0">
                  <c:v>2</c:v>
                </c:pt>
                <c:pt idx="1">
                  <c:v>1.6666666666666667</c:v>
                </c:pt>
                <c:pt idx="2">
                  <c:v>3.1666666666666665</c:v>
                </c:pt>
                <c:pt idx="3">
                  <c:v>4.3611111111111107</c:v>
                </c:pt>
                <c:pt idx="4">
                  <c:v>1.7777777777777777</c:v>
                </c:pt>
                <c:pt idx="5">
                  <c:v>1.8333333333333333</c:v>
                </c:pt>
                <c:pt idx="6">
                  <c:v>3.75</c:v>
                </c:pt>
                <c:pt idx="7">
                  <c:v>3.4722222222222223</c:v>
                </c:pt>
                <c:pt idx="8">
                  <c:v>2.5555555555555554</c:v>
                </c:pt>
                <c:pt idx="9">
                  <c:v>3.6666666666666665</c:v>
                </c:pt>
                <c:pt idx="10">
                  <c:v>1.1388888888888888</c:v>
                </c:pt>
                <c:pt idx="11">
                  <c:v>3.8055555555555554</c:v>
                </c:pt>
                <c:pt idx="12">
                  <c:v>1.8888888888888888</c:v>
                </c:pt>
                <c:pt idx="13">
                  <c:v>2.6666666666666665</c:v>
                </c:pt>
                <c:pt idx="14">
                  <c:v>1.5</c:v>
                </c:pt>
                <c:pt idx="15">
                  <c:v>1.8333333333333333</c:v>
                </c:pt>
                <c:pt idx="16">
                  <c:v>2.9166666666666665</c:v>
                </c:pt>
                <c:pt idx="17">
                  <c:v>4.3055555555555554</c:v>
                </c:pt>
                <c:pt idx="18">
                  <c:v>2.9722222222222223</c:v>
                </c:pt>
                <c:pt idx="19">
                  <c:v>1.2222222222222223</c:v>
                </c:pt>
                <c:pt idx="20">
                  <c:v>3.25</c:v>
                </c:pt>
                <c:pt idx="21">
                  <c:v>2</c:v>
                </c:pt>
                <c:pt idx="22">
                  <c:v>2.5</c:v>
                </c:pt>
                <c:pt idx="23">
                  <c:v>4.166666666666667</c:v>
                </c:pt>
                <c:pt idx="24">
                  <c:v>3.3888888888888888</c:v>
                </c:pt>
                <c:pt idx="25">
                  <c:v>4.4722222222222223</c:v>
                </c:pt>
                <c:pt idx="26">
                  <c:v>2.0555555555555554</c:v>
                </c:pt>
                <c:pt idx="27">
                  <c:v>2.1388888888888888</c:v>
                </c:pt>
                <c:pt idx="28">
                  <c:v>3.8333333333333335</c:v>
                </c:pt>
                <c:pt idx="29">
                  <c:v>1.3888888888888888</c:v>
                </c:pt>
                <c:pt idx="30">
                  <c:v>3.9722222222222223</c:v>
                </c:pt>
                <c:pt idx="31">
                  <c:v>3.6666666666666665</c:v>
                </c:pt>
                <c:pt idx="32">
                  <c:v>1.4166666666666667</c:v>
                </c:pt>
                <c:pt idx="33">
                  <c:v>1.6944444444444444</c:v>
                </c:pt>
                <c:pt idx="34">
                  <c:v>4.2777777777777777</c:v>
                </c:pt>
                <c:pt idx="35">
                  <c:v>3.6111111111111112</c:v>
                </c:pt>
                <c:pt idx="36">
                  <c:v>2.6944444444444446</c:v>
                </c:pt>
                <c:pt idx="37">
                  <c:v>4.4444444444444446</c:v>
                </c:pt>
                <c:pt idx="38">
                  <c:v>3.5833333333333335</c:v>
                </c:pt>
                <c:pt idx="39">
                  <c:v>2.3333333333333335</c:v>
                </c:pt>
                <c:pt idx="40">
                  <c:v>3.1944444444444446</c:v>
                </c:pt>
                <c:pt idx="41">
                  <c:v>4.2777777777777777</c:v>
                </c:pt>
                <c:pt idx="42">
                  <c:v>4.2222222222222223</c:v>
                </c:pt>
                <c:pt idx="43">
                  <c:v>3.4166666666666665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520-41F7-B965-5EF3CD91B079}"/>
            </c:ext>
          </c:extLst>
        </c:ser>
        <c:ser>
          <c:idx val="2"/>
          <c:order val="2"/>
          <c:tx>
            <c:v>UWS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34925" cap="rnd">
                <a:solidFill>
                  <a:sysClr val="window" lastClr="FFFFFF">
                    <a:lumMod val="65000"/>
                  </a:sysClr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4230575623438612"/>
                  <c:y val="0.2567828286950134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aggmostrans!$C$91:$C$135</c:f>
              <c:numCache>
                <c:formatCode>0.000</c:formatCode>
                <c:ptCount val="45"/>
                <c:pt idx="0">
                  <c:v>1.9347826086956501</c:v>
                </c:pt>
                <c:pt idx="1">
                  <c:v>2.74</c:v>
                </c:pt>
                <c:pt idx="2">
                  <c:v>3.46</c:v>
                </c:pt>
                <c:pt idx="3">
                  <c:v>2.14</c:v>
                </c:pt>
                <c:pt idx="4">
                  <c:v>3.49</c:v>
                </c:pt>
                <c:pt idx="5">
                  <c:v>1.98</c:v>
                </c:pt>
                <c:pt idx="6">
                  <c:v>3.9565217391304301</c:v>
                </c:pt>
                <c:pt idx="7">
                  <c:v>3.74</c:v>
                </c:pt>
                <c:pt idx="8">
                  <c:v>1.83</c:v>
                </c:pt>
                <c:pt idx="9">
                  <c:v>2.54</c:v>
                </c:pt>
                <c:pt idx="10">
                  <c:v>2.02173913043478</c:v>
                </c:pt>
                <c:pt idx="11">
                  <c:v>2.83</c:v>
                </c:pt>
                <c:pt idx="12">
                  <c:v>2.66</c:v>
                </c:pt>
                <c:pt idx="13">
                  <c:v>2.05349794238683</c:v>
                </c:pt>
                <c:pt idx="14">
                  <c:v>2.94</c:v>
                </c:pt>
                <c:pt idx="15">
                  <c:v>3.67</c:v>
                </c:pt>
                <c:pt idx="16">
                  <c:v>1.46</c:v>
                </c:pt>
                <c:pt idx="17">
                  <c:v>3.04</c:v>
                </c:pt>
                <c:pt idx="18">
                  <c:v>3.46</c:v>
                </c:pt>
                <c:pt idx="19">
                  <c:v>3.3</c:v>
                </c:pt>
                <c:pt idx="20">
                  <c:v>4.28</c:v>
                </c:pt>
                <c:pt idx="21">
                  <c:v>2.15</c:v>
                </c:pt>
                <c:pt idx="22">
                  <c:v>3</c:v>
                </c:pt>
                <c:pt idx="23">
                  <c:v>3.85</c:v>
                </c:pt>
                <c:pt idx="24">
                  <c:v>3.1820128479657401</c:v>
                </c:pt>
                <c:pt idx="25">
                  <c:v>2.48</c:v>
                </c:pt>
                <c:pt idx="26">
                  <c:v>3.97</c:v>
                </c:pt>
                <c:pt idx="27">
                  <c:v>3.64</c:v>
                </c:pt>
                <c:pt idx="28">
                  <c:v>3.76</c:v>
                </c:pt>
                <c:pt idx="29">
                  <c:v>4.16</c:v>
                </c:pt>
                <c:pt idx="30">
                  <c:v>1.57</c:v>
                </c:pt>
                <c:pt idx="31">
                  <c:v>2.02</c:v>
                </c:pt>
                <c:pt idx="32">
                  <c:v>2.9</c:v>
                </c:pt>
                <c:pt idx="33">
                  <c:v>1.52</c:v>
                </c:pt>
                <c:pt idx="34">
                  <c:v>3.19</c:v>
                </c:pt>
                <c:pt idx="35">
                  <c:v>3.99</c:v>
                </c:pt>
                <c:pt idx="36">
                  <c:v>2.29</c:v>
                </c:pt>
                <c:pt idx="37">
                  <c:v>1.82</c:v>
                </c:pt>
                <c:pt idx="38">
                  <c:v>4.3</c:v>
                </c:pt>
                <c:pt idx="39">
                  <c:v>2.46</c:v>
                </c:pt>
                <c:pt idx="40">
                  <c:v>3.97</c:v>
                </c:pt>
                <c:pt idx="41">
                  <c:v>3.111111111</c:v>
                </c:pt>
                <c:pt idx="42">
                  <c:v>3.22</c:v>
                </c:pt>
                <c:pt idx="43">
                  <c:v>4.0765765765765796</c:v>
                </c:pt>
                <c:pt idx="44">
                  <c:v>4.5199999999999996</c:v>
                </c:pt>
              </c:numCache>
            </c:numRef>
          </c:xVal>
          <c:yVal>
            <c:numRef>
              <c:f>aggmostrans!$E$91:$E$135</c:f>
              <c:numCache>
                <c:formatCode>0.00</c:formatCode>
                <c:ptCount val="45"/>
                <c:pt idx="0">
                  <c:v>2.0416666666666665</c:v>
                </c:pt>
                <c:pt idx="1">
                  <c:v>2.7916666666666665</c:v>
                </c:pt>
                <c:pt idx="2">
                  <c:v>3.8333333333333335</c:v>
                </c:pt>
                <c:pt idx="3">
                  <c:v>2.4583333333333335</c:v>
                </c:pt>
                <c:pt idx="4">
                  <c:v>3.4166666666666665</c:v>
                </c:pt>
                <c:pt idx="5">
                  <c:v>1.9583333333333333</c:v>
                </c:pt>
                <c:pt idx="6">
                  <c:v>4.125</c:v>
                </c:pt>
                <c:pt idx="7">
                  <c:v>3.5833333333333335</c:v>
                </c:pt>
                <c:pt idx="8">
                  <c:v>2</c:v>
                </c:pt>
                <c:pt idx="9">
                  <c:v>2.9583333333333335</c:v>
                </c:pt>
                <c:pt idx="10">
                  <c:v>2.5416666666666665</c:v>
                </c:pt>
                <c:pt idx="11">
                  <c:v>3.0416666666666665</c:v>
                </c:pt>
                <c:pt idx="12">
                  <c:v>2.5833333333333335</c:v>
                </c:pt>
                <c:pt idx="13">
                  <c:v>1.8333333333333333</c:v>
                </c:pt>
                <c:pt idx="14">
                  <c:v>2.9583333333333335</c:v>
                </c:pt>
                <c:pt idx="15">
                  <c:v>3.8333333333333335</c:v>
                </c:pt>
                <c:pt idx="16">
                  <c:v>1.5416666666666667</c:v>
                </c:pt>
                <c:pt idx="17">
                  <c:v>3.4583333333333335</c:v>
                </c:pt>
                <c:pt idx="18">
                  <c:v>3.4166666666666665</c:v>
                </c:pt>
                <c:pt idx="19">
                  <c:v>3.8333333333333335</c:v>
                </c:pt>
                <c:pt idx="20">
                  <c:v>4.291666666666667</c:v>
                </c:pt>
                <c:pt idx="21">
                  <c:v>2.3333333333333335</c:v>
                </c:pt>
                <c:pt idx="22">
                  <c:v>3.5</c:v>
                </c:pt>
                <c:pt idx="23">
                  <c:v>3.7916666666666665</c:v>
                </c:pt>
                <c:pt idx="24">
                  <c:v>3.375</c:v>
                </c:pt>
                <c:pt idx="25">
                  <c:v>2.2916666666666665</c:v>
                </c:pt>
                <c:pt idx="26">
                  <c:v>4.25</c:v>
                </c:pt>
                <c:pt idx="27">
                  <c:v>4.083333333333333</c:v>
                </c:pt>
                <c:pt idx="28">
                  <c:v>3.875</c:v>
                </c:pt>
                <c:pt idx="29">
                  <c:v>4.166666666666667</c:v>
                </c:pt>
                <c:pt idx="30">
                  <c:v>1.625</c:v>
                </c:pt>
                <c:pt idx="31">
                  <c:v>1.9166666666666667</c:v>
                </c:pt>
                <c:pt idx="32">
                  <c:v>3.7083333333333335</c:v>
                </c:pt>
                <c:pt idx="33">
                  <c:v>1.8333333333333333</c:v>
                </c:pt>
                <c:pt idx="34">
                  <c:v>3.8333333333333335</c:v>
                </c:pt>
                <c:pt idx="35">
                  <c:v>3.6666666666666665</c:v>
                </c:pt>
                <c:pt idx="36">
                  <c:v>1.5833333333333333</c:v>
                </c:pt>
                <c:pt idx="37">
                  <c:v>1.375</c:v>
                </c:pt>
                <c:pt idx="38">
                  <c:v>4.708333333333333</c:v>
                </c:pt>
                <c:pt idx="39">
                  <c:v>1.6666666666666667</c:v>
                </c:pt>
                <c:pt idx="40">
                  <c:v>4.166666666666667</c:v>
                </c:pt>
                <c:pt idx="41">
                  <c:v>2.75</c:v>
                </c:pt>
                <c:pt idx="42">
                  <c:v>2.25</c:v>
                </c:pt>
                <c:pt idx="43">
                  <c:v>4.083333333333333</c:v>
                </c:pt>
                <c:pt idx="44">
                  <c:v>4.5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8520-41F7-B965-5EF3CD91B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0806056"/>
        <c:axId val="630803704"/>
      </c:scatterChart>
      <c:valAx>
        <c:axId val="630806056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Crowd Sourcing MOS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3853029656176054"/>
              <c:y val="0.927889719029847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803704"/>
        <c:crosses val="autoZero"/>
        <c:crossBetween val="midCat"/>
      </c:valAx>
      <c:valAx>
        <c:axId val="630803704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dirty="0" smtClean="0"/>
                  <a:t>User Study MOS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8060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93573306675159"/>
          <c:y val="3.6486140526450529E-2"/>
          <c:w val="0.84303414865354442"/>
          <c:h val="0.70705017804361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  <a:alpha val="72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4E00">
                  <a:lumMod val="20000"/>
                  <a:lumOff val="80000"/>
                  <a:alpha val="72000"/>
                </a:srgb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4E00">
                  <a:lumMod val="20000"/>
                  <a:lumOff val="80000"/>
                  <a:alpha val="72000"/>
                </a:srgb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75000"/>
                  <a:alpha val="72000"/>
                </a:sys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4E00">
                  <a:lumMod val="20000"/>
                  <a:lumOff val="80000"/>
                  <a:alpha val="72000"/>
                </a:srgb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75000"/>
                  <a:alpha val="72000"/>
                </a:sys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ysClr val="window" lastClr="FFFFFF">
                  <a:lumMod val="75000"/>
                  <a:alpha val="72000"/>
                </a:sys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ysClr val="window" lastClr="FFFFFF">
                  <a:lumMod val="75000"/>
                  <a:alpha val="72000"/>
                </a:sysClr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FF4E00">
                  <a:lumMod val="20000"/>
                  <a:lumOff val="80000"/>
                  <a:alpha val="72000"/>
                </a:srgbClr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ysClr val="window" lastClr="FFFFFF">
                  <a:lumMod val="75000"/>
                  <a:alpha val="72000"/>
                </a:sysClr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FF4E00">
                  <a:lumMod val="20000"/>
                  <a:lumOff val="80000"/>
                  <a:alpha val="72000"/>
                </a:srgbClr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Sheet3!$R$5:$R$19</c:f>
                <c:numCache>
                  <c:formatCode>General</c:formatCode>
                  <c:ptCount val="15"/>
                  <c:pt idx="0">
                    <c:v>4.3066220678573866E-2</c:v>
                  </c:pt>
                  <c:pt idx="1">
                    <c:v>4.8045353624678967E-2</c:v>
                  </c:pt>
                  <c:pt idx="2">
                    <c:v>3.3456760805897837E-2</c:v>
                  </c:pt>
                  <c:pt idx="3">
                    <c:v>3.145968857543667E-2</c:v>
                  </c:pt>
                  <c:pt idx="4">
                    <c:v>3.0584132508480032E-2</c:v>
                  </c:pt>
                  <c:pt idx="5">
                    <c:v>2.9538270569049126E-2</c:v>
                  </c:pt>
                  <c:pt idx="6">
                    <c:v>2.7126296910163765E-2</c:v>
                  </c:pt>
                  <c:pt idx="7">
                    <c:v>3.1378585071772803E-2</c:v>
                  </c:pt>
                  <c:pt idx="8">
                    <c:v>2.7827523124528211E-2</c:v>
                  </c:pt>
                  <c:pt idx="9">
                    <c:v>2.478463427048546E-2</c:v>
                  </c:pt>
                  <c:pt idx="10">
                    <c:v>2.9738615820469567E-2</c:v>
                  </c:pt>
                  <c:pt idx="11">
                    <c:v>2.3791108999081479E-2</c:v>
                  </c:pt>
                  <c:pt idx="12">
                    <c:v>2.4836603284681975E-2</c:v>
                  </c:pt>
                  <c:pt idx="13">
                    <c:v>2.2922920761916155E-2</c:v>
                  </c:pt>
                  <c:pt idx="14">
                    <c:v>2.611199012407784E-2</c:v>
                  </c:pt>
                </c:numCache>
              </c:numRef>
            </c:plus>
            <c:minus>
              <c:numRef>
                <c:f>Sheet3!$R$5:$R$19</c:f>
                <c:numCache>
                  <c:formatCode>General</c:formatCode>
                  <c:ptCount val="15"/>
                  <c:pt idx="0">
                    <c:v>4.3066220678573866E-2</c:v>
                  </c:pt>
                  <c:pt idx="1">
                    <c:v>4.8045353624678967E-2</c:v>
                  </c:pt>
                  <c:pt idx="2">
                    <c:v>3.3456760805897837E-2</c:v>
                  </c:pt>
                  <c:pt idx="3">
                    <c:v>3.145968857543667E-2</c:v>
                  </c:pt>
                  <c:pt idx="4">
                    <c:v>3.0584132508480032E-2</c:v>
                  </c:pt>
                  <c:pt idx="5">
                    <c:v>2.9538270569049126E-2</c:v>
                  </c:pt>
                  <c:pt idx="6">
                    <c:v>2.7126296910163765E-2</c:v>
                  </c:pt>
                  <c:pt idx="7">
                    <c:v>3.1378585071772803E-2</c:v>
                  </c:pt>
                  <c:pt idx="8">
                    <c:v>2.7827523124528211E-2</c:v>
                  </c:pt>
                  <c:pt idx="9">
                    <c:v>2.478463427048546E-2</c:v>
                  </c:pt>
                  <c:pt idx="10">
                    <c:v>2.9738615820469567E-2</c:v>
                  </c:pt>
                  <c:pt idx="11">
                    <c:v>2.3791108999081479E-2</c:v>
                  </c:pt>
                  <c:pt idx="12">
                    <c:v>2.4836603284681975E-2</c:v>
                  </c:pt>
                  <c:pt idx="13">
                    <c:v>2.2922920761916155E-2</c:v>
                  </c:pt>
                  <c:pt idx="14">
                    <c:v>2.611199012407784E-2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Sheet3!$L$5:$L$19</c:f>
              <c:strCache>
                <c:ptCount val="15"/>
                <c:pt idx="0">
                  <c:v>Parking</c:v>
                </c:pt>
                <c:pt idx="1">
                  <c:v>Pipes</c:v>
                </c:pt>
                <c:pt idx="2">
                  <c:v>Ghent</c:v>
                </c:pt>
                <c:pt idx="3">
                  <c:v>Evac</c:v>
                </c:pt>
                <c:pt idx="4">
                  <c:v>Mirror</c:v>
                </c:pt>
                <c:pt idx="5">
                  <c:v>Autumn</c:v>
                </c:pt>
                <c:pt idx="6">
                  <c:v>Beach</c:v>
                </c:pt>
                <c:pt idx="7">
                  <c:v>Levi</c:v>
                </c:pt>
                <c:pt idx="8">
                  <c:v>Bridge</c:v>
                </c:pt>
                <c:pt idx="9">
                  <c:v>Flowers</c:v>
                </c:pt>
                <c:pt idx="10">
                  <c:v>Green</c:v>
                </c:pt>
                <c:pt idx="11">
                  <c:v>Building</c:v>
                </c:pt>
                <c:pt idx="12">
                  <c:v>Fruit</c:v>
                </c:pt>
                <c:pt idx="13">
                  <c:v>Corner</c:v>
                </c:pt>
                <c:pt idx="14">
                  <c:v>Tree</c:v>
                </c:pt>
              </c:strCache>
            </c:strRef>
          </c:cat>
          <c:val>
            <c:numRef>
              <c:f>Sheet3!$M$5:$M$19</c:f>
              <c:numCache>
                <c:formatCode>General</c:formatCode>
                <c:ptCount val="15"/>
                <c:pt idx="0">
                  <c:v>0.70730000000000004</c:v>
                </c:pt>
                <c:pt idx="1">
                  <c:v>0.70860000000000001</c:v>
                </c:pt>
                <c:pt idx="2">
                  <c:v>0.75849999999999995</c:v>
                </c:pt>
                <c:pt idx="3">
                  <c:v>0.76259999999999994</c:v>
                </c:pt>
                <c:pt idx="4">
                  <c:v>0.76319999999999999</c:v>
                </c:pt>
                <c:pt idx="5">
                  <c:v>0.76859999999999995</c:v>
                </c:pt>
                <c:pt idx="6">
                  <c:v>0.77559999999999996</c:v>
                </c:pt>
                <c:pt idx="7">
                  <c:v>0.77759999999999996</c:v>
                </c:pt>
                <c:pt idx="8">
                  <c:v>0.7923</c:v>
                </c:pt>
                <c:pt idx="9">
                  <c:v>0.79690000000000005</c:v>
                </c:pt>
                <c:pt idx="10">
                  <c:v>0.80669999999999997</c:v>
                </c:pt>
                <c:pt idx="11">
                  <c:v>0.81279999999999997</c:v>
                </c:pt>
                <c:pt idx="12">
                  <c:v>0.83299999999999996</c:v>
                </c:pt>
                <c:pt idx="13">
                  <c:v>0.85340000000000005</c:v>
                </c:pt>
                <c:pt idx="14">
                  <c:v>0.86040000000000005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45-4B34-83D7-D06D44619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30800568"/>
        <c:axId val="630804488"/>
      </c:barChart>
      <c:catAx>
        <c:axId val="630800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Individual Scenes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3511621458731786"/>
              <c:y val="0.914215269858263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804488"/>
        <c:crosses val="autoZero"/>
        <c:auto val="1"/>
        <c:lblAlgn val="ctr"/>
        <c:lblOffset val="100"/>
        <c:noMultiLvlLbl val="0"/>
      </c:catAx>
      <c:valAx>
        <c:axId val="630804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 dirty="0" smtClean="0">
                    <a:effectLst/>
                  </a:rPr>
                  <a:t>Probability Correctly Picked Higher Quality Image</a:t>
                </a:r>
                <a:endParaRPr lang="en-US" sz="16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80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77551728449226"/>
          <c:y val="8.8902053660370864E-2"/>
          <c:w val="0.77286254033160573"/>
          <c:h val="0.72907568790695532"/>
        </c:manualLayout>
      </c:layout>
      <c:scatterChart>
        <c:scatterStyle val="lineMarker"/>
        <c:varyColors val="0"/>
        <c:ser>
          <c:idx val="6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'Paired graphs'!$AE$20:$AE$21</c:f>
              <c:numCache>
                <c:formatCode>General</c:formatCode>
                <c:ptCount val="2"/>
                <c:pt idx="0">
                  <c:v>0</c:v>
                </c:pt>
                <c:pt idx="1">
                  <c:v>1.2</c:v>
                </c:pt>
              </c:numCache>
            </c:numRef>
          </c:xVal>
          <c:yVal>
            <c:numRef>
              <c:f>'Paired graphs'!$AF$20:$AF$21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3DB-4BFD-8956-90CCB1D2FAE0}"/>
            </c:ext>
          </c:extLst>
        </c:ser>
        <c:ser>
          <c:idx val="1"/>
          <c:order val="1"/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'Paired graphs'!$AG$1:$AG$201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</c:numCache>
            </c:numRef>
          </c:xVal>
          <c:yVal>
            <c:numRef>
              <c:f>'Paired graphs'!$AH$1:$AH$201</c:f>
              <c:numCache>
                <c:formatCode>General</c:formatCode>
                <c:ptCount val="201"/>
                <c:pt idx="0">
                  <c:v>0.20668901283744176</c:v>
                </c:pt>
                <c:pt idx="1">
                  <c:v>0.20930082740668046</c:v>
                </c:pt>
                <c:pt idx="2">
                  <c:v>0.21193682883887069</c:v>
                </c:pt>
                <c:pt idx="3">
                  <c:v>0.2145970187496635</c:v>
                </c:pt>
                <c:pt idx="4">
                  <c:v>0.21728139264856386</c:v>
                </c:pt>
                <c:pt idx="5">
                  <c:v>0.21998993982879225</c:v>
                </c:pt>
                <c:pt idx="6">
                  <c:v>0.22272264325884808</c:v>
                </c:pt>
                <c:pt idx="7">
                  <c:v>0.22547947947592045</c:v>
                </c:pt>
                <c:pt idx="8">
                  <c:v>0.22826041848128953</c:v>
                </c:pt>
                <c:pt idx="9">
                  <c:v>0.23106542363786747</c:v>
                </c:pt>
                <c:pt idx="10">
                  <c:v>0.23389445157002542</c:v>
                </c:pt>
                <c:pt idx="11">
                  <c:v>0.23674745206585743</c:v>
                </c:pt>
                <c:pt idx="12">
                  <c:v>0.2396243679820311</c:v>
                </c:pt>
                <c:pt idx="13">
                  <c:v>0.24252513515137736</c:v>
                </c:pt>
                <c:pt idx="14">
                  <c:v>0.24544968229337089</c:v>
                </c:pt>
                <c:pt idx="15">
                  <c:v>0.24839793092765411</c:v>
                </c:pt>
                <c:pt idx="16">
                  <c:v>0.25136979529075726</c:v>
                </c:pt>
                <c:pt idx="17">
                  <c:v>0.25436518225616767</c:v>
                </c:pt>
                <c:pt idx="18">
                  <c:v>0.25738399125789979</c:v>
                </c:pt>
                <c:pt idx="19">
                  <c:v>0.26042611421771905</c:v>
                </c:pt>
                <c:pt idx="20">
                  <c:v>0.26349143547616899</c:v>
                </c:pt>
                <c:pt idx="21">
                  <c:v>0.26657983172755234</c:v>
                </c:pt>
                <c:pt idx="22">
                  <c:v>0.26969117195901454</c:v>
                </c:pt>
                <c:pt idx="23">
                  <c:v>0.27282531739387517</c:v>
                </c:pt>
                <c:pt idx="24">
                  <c:v>0.27598212143935413</c:v>
                </c:pt>
                <c:pt idx="25">
                  <c:v>0.27916142963883217</c:v>
                </c:pt>
                <c:pt idx="26">
                  <c:v>0.28236307962878826</c:v>
                </c:pt>
                <c:pt idx="27">
                  <c:v>0.28558690110054852</c:v>
                </c:pt>
                <c:pt idx="28">
                  <c:v>0.28883271576698211</c:v>
                </c:pt>
                <c:pt idx="29">
                  <c:v>0.29210033733427254</c:v>
                </c:pt>
                <c:pt idx="30">
                  <c:v>0.29538957147889294</c:v>
                </c:pt>
                <c:pt idx="31">
                  <c:v>0.2987002158299048</c:v>
                </c:pt>
                <c:pt idx="32">
                  <c:v>0.30203205995670079</c:v>
                </c:pt>
                <c:pt idx="33">
                  <c:v>0.30538488536230174</c:v>
                </c:pt>
                <c:pt idx="34">
                  <c:v>0.30875846548231917</c:v>
                </c:pt>
                <c:pt idx="35">
                  <c:v>0.31215256568968214</c:v>
                </c:pt>
                <c:pt idx="36">
                  <c:v>0.31556694330522861</c:v>
                </c:pt>
                <c:pt idx="37">
                  <c:v>0.31900134761425014</c:v>
                </c:pt>
                <c:pt idx="38">
                  <c:v>0.322455519889076</c:v>
                </c:pt>
                <c:pt idx="39">
                  <c:v>0.32592919341777343</c:v>
                </c:pt>
                <c:pt idx="40">
                  <c:v>0.3294220935390369</c:v>
                </c:pt>
                <c:pt idx="41">
                  <c:v>0.33293393768332974</c:v>
                </c:pt>
                <c:pt idx="42">
                  <c:v>0.336464435420335</c:v>
                </c:pt>
                <c:pt idx="43">
                  <c:v>0.34001328851276519</c:v>
                </c:pt>
                <c:pt idx="44">
                  <c:v>0.34358019097657216</c:v>
                </c:pt>
                <c:pt idx="45">
                  <c:v>0.34716482914759095</c:v>
                </c:pt>
                <c:pt idx="46">
                  <c:v>0.35076688175464177</c:v>
                </c:pt>
                <c:pt idx="47">
                  <c:v>0.3543860199991084</c:v>
                </c:pt>
                <c:pt idx="48">
                  <c:v>0.35802190764099912</c:v>
                </c:pt>
                <c:pt idx="49">
                  <c:v>0.36167420109149068</c:v>
                </c:pt>
                <c:pt idx="50">
                  <c:v>0.3653425495119455</c:v>
                </c:pt>
                <c:pt idx="51">
                  <c:v>0.36902659491938211</c:v>
                </c:pt>
                <c:pt idx="52">
                  <c:v>0.37272597229837179</c:v>
                </c:pt>
                <c:pt idx="53">
                  <c:v>0.37644030971932407</c:v>
                </c:pt>
                <c:pt idx="54">
                  <c:v>0.38016922846311241</c:v>
                </c:pt>
                <c:pt idx="55">
                  <c:v>0.38391234315198641</c:v>
                </c:pt>
                <c:pt idx="56">
                  <c:v>0.38766926188670198</c:v>
                </c:pt>
                <c:pt idx="57">
                  <c:v>0.39143958638979653</c:v>
                </c:pt>
                <c:pt idx="58">
                  <c:v>0.39522291215492183</c:v>
                </c:pt>
                <c:pt idx="59">
                  <c:v>0.39901882860214233</c:v>
                </c:pt>
                <c:pt idx="60">
                  <c:v>0.40282691923909297</c:v>
                </c:pt>
                <c:pt idx="61">
                  <c:v>0.40664676182788512</c:v>
                </c:pt>
                <c:pt idx="62">
                  <c:v>0.41047792855763632</c:v>
                </c:pt>
                <c:pt idx="63">
                  <c:v>0.41431998622249322</c:v>
                </c:pt>
                <c:pt idx="64">
                  <c:v>0.41817249640500559</c:v>
                </c:pt>
                <c:pt idx="65">
                  <c:v>0.42203501566470319</c:v>
                </c:pt>
                <c:pt idx="66">
                  <c:v>0.4259070957317157</c:v>
                </c:pt>
                <c:pt idx="67">
                  <c:v>0.42978828370526867</c:v>
                </c:pt>
                <c:pt idx="68">
                  <c:v>0.43367812225688085</c:v>
                </c:pt>
                <c:pt idx="69">
                  <c:v>0.43757614983807869</c:v>
                </c:pt>
                <c:pt idx="70">
                  <c:v>0.441481900892438</c:v>
                </c:pt>
                <c:pt idx="71">
                  <c:v>0.44539490607175131</c:v>
                </c:pt>
                <c:pt idx="72">
                  <c:v>0.44931469245611827</c:v>
                </c:pt>
                <c:pt idx="73">
                  <c:v>0.45324078377774396</c:v>
                </c:pt>
                <c:pt idx="74">
                  <c:v>0.45717270064822602</c:v>
                </c:pt>
                <c:pt idx="75">
                  <c:v>0.46110996078910604</c:v>
                </c:pt>
                <c:pt idx="76">
                  <c:v>0.46505207926545122</c:v>
                </c:pt>
                <c:pt idx="77">
                  <c:v>0.46899856872223322</c:v>
                </c:pt>
                <c:pt idx="78">
                  <c:v>0.4729489396232584</c:v>
                </c:pt>
                <c:pt idx="79">
                  <c:v>0.47690270049240507</c:v>
                </c:pt>
                <c:pt idx="80">
                  <c:v>0.48085935815691694</c:v>
                </c:pt>
                <c:pt idx="81">
                  <c:v>0.48481841799249753</c:v>
                </c:pt>
                <c:pt idx="82">
                  <c:v>0.48877938416994804</c:v>
                </c:pt>
                <c:pt idx="83">
                  <c:v>0.49274175990308894</c:v>
                </c:pt>
                <c:pt idx="84">
                  <c:v>0.49670504769770119</c:v>
                </c:pt>
                <c:pt idx="85">
                  <c:v>0.50066874960122321</c:v>
                </c:pt>
                <c:pt idx="86">
                  <c:v>0.50463236745293694</c:v>
                </c:pt>
                <c:pt idx="87">
                  <c:v>0.50859540313437679</c:v>
                </c:pt>
                <c:pt idx="88">
                  <c:v>0.51255735881969244</c:v>
                </c:pt>
                <c:pt idx="89">
                  <c:v>0.51651773722570027</c:v>
                </c:pt>
                <c:pt idx="90">
                  <c:v>0.52047604186135488</c:v>
                </c:pt>
                <c:pt idx="91">
                  <c:v>0.52443177727637569</c:v>
                </c:pt>
                <c:pt idx="92">
                  <c:v>0.52838444930876449</c:v>
                </c:pt>
                <c:pt idx="93">
                  <c:v>0.53233356533095189</c:v>
                </c:pt>
                <c:pt idx="94">
                  <c:v>0.53627863449431246</c:v>
                </c:pt>
                <c:pt idx="95">
                  <c:v>0.54021916797179248</c:v>
                </c:pt>
                <c:pt idx="96">
                  <c:v>0.54415467919839655</c:v>
                </c:pt>
                <c:pt idx="97">
                  <c:v>0.54808468410928479</c:v>
                </c:pt>
                <c:pt idx="98">
                  <c:v>0.55200870137523383</c:v>
                </c:pt>
                <c:pt idx="99">
                  <c:v>0.55592625263522311</c:v>
                </c:pt>
                <c:pt idx="100">
                  <c:v>0.55983686272590893</c:v>
                </c:pt>
                <c:pt idx="101">
                  <c:v>0.5637400599077611</c:v>
                </c:pt>
                <c:pt idx="102">
                  <c:v>0.56763537608763315</c:v>
                </c:pt>
                <c:pt idx="103">
                  <c:v>0.57152234703755223</c:v>
                </c:pt>
                <c:pt idx="104">
                  <c:v>0.57540051260951774</c:v>
                </c:pt>
                <c:pt idx="105">
                  <c:v>0.57926941694610479</c:v>
                </c:pt>
                <c:pt idx="106">
                  <c:v>0.58312860868667427</c:v>
                </c:pt>
                <c:pt idx="107">
                  <c:v>0.5869776411690053</c:v>
                </c:pt>
                <c:pt idx="108">
                  <c:v>0.59081607262616431</c:v>
                </c:pt>
                <c:pt idx="109">
                  <c:v>0.59464346637844157</c:v>
                </c:pt>
                <c:pt idx="110">
                  <c:v>0.59845939102018986</c:v>
                </c:pt>
                <c:pt idx="111">
                  <c:v>0.60226342060140903</c:v>
                </c:pt>
                <c:pt idx="112">
                  <c:v>0.60605513480393092</c:v>
                </c:pt>
                <c:pt idx="113">
                  <c:v>0.60983411911206553</c:v>
                </c:pt>
                <c:pt idx="114">
                  <c:v>0.61359996497758063</c:v>
                </c:pt>
                <c:pt idx="115">
                  <c:v>0.61735226997889436</c:v>
                </c:pt>
                <c:pt idx="116">
                  <c:v>0.62109063797437214</c:v>
                </c:pt>
                <c:pt idx="117">
                  <c:v>0.62481467924962564</c:v>
                </c:pt>
                <c:pt idx="118">
                  <c:v>0.62852401065872265</c:v>
                </c:pt>
                <c:pt idx="119">
                  <c:v>0.63221825575922841</c:v>
                </c:pt>
                <c:pt idx="120">
                  <c:v>0.63589704494100152</c:v>
                </c:pt>
                <c:pt idx="121">
                  <c:v>0.63956001554868824</c:v>
                </c:pt>
                <c:pt idx="122">
                  <c:v>0.64320681199785545</c:v>
                </c:pt>
                <c:pt idx="123">
                  <c:v>0.646837085884723</c:v>
                </c:pt>
                <c:pt idx="124">
                  <c:v>0.65045049608945937</c:v>
                </c:pt>
                <c:pt idx="125">
                  <c:v>0.65404670887301608</c:v>
                </c:pt>
                <c:pt idx="126">
                  <c:v>0.65762539796748531</c:v>
                </c:pt>
                <c:pt idx="127">
                  <c:v>0.661186244659972</c:v>
                </c:pt>
                <c:pt idx="128">
                  <c:v>0.66472893786998655</c:v>
                </c:pt>
                <c:pt idx="129">
                  <c:v>0.66825317422036468</c:v>
                </c:pt>
                <c:pt idx="130">
                  <c:v>0.67175865810173774</c:v>
                </c:pt>
                <c:pt idx="131">
                  <c:v>0.6752451017305775</c:v>
                </c:pt>
                <c:pt idx="132">
                  <c:v>0.67871222520085683</c:v>
                </c:pt>
                <c:pt idx="133">
                  <c:v>0.68215975652936445</c:v>
                </c:pt>
                <c:pt idx="134">
                  <c:v>0.6855874316947308</c:v>
                </c:pt>
                <c:pt idx="135">
                  <c:v>0.68899499467022096</c:v>
                </c:pt>
                <c:pt idx="136">
                  <c:v>0.692382197450363</c:v>
                </c:pt>
                <c:pt idx="137">
                  <c:v>0.69574880007148499</c:v>
                </c:pt>
                <c:pt idx="138">
                  <c:v>0.69909457062624114</c:v>
                </c:pt>
                <c:pt idx="139">
                  <c:v>0.7024192852722142</c:v>
                </c:pt>
                <c:pt idx="140">
                  <c:v>0.70572272823468529</c:v>
                </c:pt>
                <c:pt idx="141">
                  <c:v>0.70900469180367376</c:v>
                </c:pt>
                <c:pt idx="142">
                  <c:v>0.71226497632534691</c:v>
                </c:pt>
                <c:pt idx="143">
                  <c:v>0.71550339018791342</c:v>
                </c:pt>
                <c:pt idx="144">
                  <c:v>0.71871974980211273</c:v>
                </c:pt>
                <c:pt idx="145">
                  <c:v>0.72191387957641961</c:v>
                </c:pt>
                <c:pt idx="146">
                  <c:v>0.72508561188708898</c:v>
                </c:pt>
                <c:pt idx="147">
                  <c:v>0.7282347870431678</c:v>
                </c:pt>
                <c:pt idx="148">
                  <c:v>0.73136125324660539</c:v>
                </c:pt>
                <c:pt idx="149">
                  <c:v>0.73446486654759691</c:v>
                </c:pt>
                <c:pt idx="150">
                  <c:v>0.73754549079529852</c:v>
                </c:pt>
                <c:pt idx="151">
                  <c:v>0.7406029975840539</c:v>
                </c:pt>
                <c:pt idx="152">
                  <c:v>0.74363726619527715</c:v>
                </c:pt>
                <c:pt idx="153">
                  <c:v>0.74664818353513418</c:v>
                </c:pt>
                <c:pt idx="154">
                  <c:v>0.74963564406817396</c:v>
                </c:pt>
                <c:pt idx="155">
                  <c:v>0.75259954974705523</c:v>
                </c:pt>
                <c:pt idx="156">
                  <c:v>0.7555398099385201</c:v>
                </c:pt>
                <c:pt idx="157">
                  <c:v>0.75845634134576645</c:v>
                </c:pt>
                <c:pt idx="158">
                  <c:v>0.76134906792736956</c:v>
                </c:pt>
                <c:pt idx="159">
                  <c:v>0.76421792081290651</c:v>
                </c:pt>
                <c:pt idx="160">
                  <c:v>0.76706283821543708</c:v>
                </c:pt>
                <c:pt idx="161">
                  <c:v>0.76988376534099057</c:v>
                </c:pt>
                <c:pt idx="162">
                  <c:v>0.77268065429521449</c:v>
                </c:pt>
                <c:pt idx="163">
                  <c:v>0.77545346398733628</c:v>
                </c:pt>
                <c:pt idx="164">
                  <c:v>0.77820216003158771</c:v>
                </c:pt>
                <c:pt idx="165">
                  <c:v>0.78092671464624286</c:v>
                </c:pt>
                <c:pt idx="166">
                  <c:v>0.783627106550422</c:v>
                </c:pt>
                <c:pt idx="167">
                  <c:v>0.78630332085880483</c:v>
                </c:pt>
                <c:pt idx="168">
                  <c:v>0.78895534897440023</c:v>
                </c:pt>
                <c:pt idx="169">
                  <c:v>0.79158318847952125</c:v>
                </c:pt>
                <c:pt idx="170">
                  <c:v>0.79418684302510256</c:v>
                </c:pt>
                <c:pt idx="171">
                  <c:v>0.79676632221850474</c:v>
                </c:pt>
                <c:pt idx="172">
                  <c:v>0.79932164150994267</c:v>
                </c:pt>
                <c:pt idx="173">
                  <c:v>0.80185282207767394</c:v>
                </c:pt>
                <c:pt idx="174">
                  <c:v>0.80435989071208236</c:v>
                </c:pt>
                <c:pt idx="175">
                  <c:v>0.80684287969878576</c:v>
                </c:pt>
                <c:pt idx="176">
                  <c:v>0.80930182670089834</c:v>
                </c:pt>
                <c:pt idx="177">
                  <c:v>0.81173677464057181</c:v>
                </c:pt>
                <c:pt idx="178">
                  <c:v>0.81414777157993989</c:v>
                </c:pt>
                <c:pt idx="179">
                  <c:v>0.81653487060158303</c:v>
                </c:pt>
                <c:pt idx="180">
                  <c:v>0.81889812968863351</c:v>
                </c:pt>
                <c:pt idx="181">
                  <c:v>0.8212376116046316</c:v>
                </c:pt>
                <c:pt idx="182">
                  <c:v>0.8235533837732445</c:v>
                </c:pt>
                <c:pt idx="183">
                  <c:v>0.82584551815795526</c:v>
                </c:pt>
                <c:pt idx="184">
                  <c:v>0.82811409114182521</c:v>
                </c:pt>
                <c:pt idx="185">
                  <c:v>0.83035918340742998</c:v>
                </c:pt>
                <c:pt idx="186">
                  <c:v>0.8325808798170673</c:v>
                </c:pt>
                <c:pt idx="187">
                  <c:v>0.8347792692933288</c:v>
                </c:pt>
                <c:pt idx="188">
                  <c:v>0.83695444470012814</c:v>
                </c:pt>
                <c:pt idx="189">
                  <c:v>0.83910650272427112</c:v>
                </c:pt>
                <c:pt idx="190">
                  <c:v>0.84123554375765108</c:v>
                </c:pt>
                <c:pt idx="191">
                  <c:v>0.84334167178015051</c:v>
                </c:pt>
                <c:pt idx="192">
                  <c:v>0.84542499424332629</c:v>
                </c:pt>
                <c:pt idx="193">
                  <c:v>0.84748562195494981</c:v>
                </c:pt>
                <c:pt idx="194">
                  <c:v>0.84952366896447418</c:v>
                </c:pt>
                <c:pt idx="195">
                  <c:v>0.85153925244949413</c:v>
                </c:pt>
                <c:pt idx="196">
                  <c:v>0.85353249260326203</c:v>
                </c:pt>
                <c:pt idx="197">
                  <c:v>0.85550351252332124</c:v>
                </c:pt>
                <c:pt idx="198">
                  <c:v>0.85745243810131166</c:v>
                </c:pt>
                <c:pt idx="199">
                  <c:v>0.85937939791400408</c:v>
                </c:pt>
                <c:pt idx="200">
                  <c:v>0.86128452311561077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3DB-4BFD-8956-90CCB1D2F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8701080"/>
        <c:axId val="628698336"/>
      </c:scatterChart>
      <c:valAx>
        <c:axId val="628701080"/>
        <c:scaling>
          <c:orientation val="minMax"/>
          <c:max val="1"/>
          <c:min val="0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Delta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8698336"/>
        <c:crosses val="autoZero"/>
        <c:crossBetween val="midCat"/>
        <c:majorUnit val="0.1"/>
      </c:valAx>
      <c:valAx>
        <c:axId val="6286983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Probability selecting higher rated image</a:t>
                </a:r>
              </a:p>
            </c:rich>
          </c:tx>
          <c:layout>
            <c:manualLayout>
              <c:xMode val="edge"/>
              <c:yMode val="edge"/>
              <c:x val="6.8820783222814236E-3"/>
              <c:y val="0.1546592955674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870108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0.12424</cdr:x>
      <cdr:y>0.16429</cdr:y>
    </cdr:from>
    <cdr:to>
      <cdr:x>0.13926</cdr:x>
      <cdr:y>0.19074</cdr:y>
    </cdr:to>
    <cdr:sp macro="" textlink="">
      <cdr:nvSpPr>
        <cdr:cNvPr id="2" name="Oval 1"/>
        <cdr:cNvSpPr/>
      </cdr:nvSpPr>
      <cdr:spPr>
        <a:xfrm xmlns:a="http://schemas.openxmlformats.org/drawingml/2006/main">
          <a:off x="851501" y="553600"/>
          <a:ext cx="102943" cy="89126"/>
        </a:xfrm>
        <a:prstGeom xmlns:a="http://schemas.openxmlformats.org/drawingml/2006/main" prst="ellipse">
          <a:avLst/>
        </a:prstGeom>
        <a:solidFill xmlns:a="http://schemas.openxmlformats.org/drawingml/2006/main">
          <a:srgbClr val="FD9208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0.12322</cdr:x>
      <cdr:y>0.25846</cdr:y>
    </cdr:from>
    <cdr:to>
      <cdr:x>0.13824</cdr:x>
      <cdr:y>0.2849</cdr:y>
    </cdr:to>
    <cdr:sp macro="" textlink="">
      <cdr:nvSpPr>
        <cdr:cNvPr id="3" name="Oval 2"/>
        <cdr:cNvSpPr/>
      </cdr:nvSpPr>
      <cdr:spPr>
        <a:xfrm xmlns:a="http://schemas.openxmlformats.org/drawingml/2006/main">
          <a:off x="765504" y="901938"/>
          <a:ext cx="93313" cy="9226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0.12424</cdr:x>
      <cdr:y>0.34372</cdr:y>
    </cdr:from>
    <cdr:to>
      <cdr:x>0.13926</cdr:x>
      <cdr:y>0.37016</cdr:y>
    </cdr:to>
    <cdr:sp macro="" textlink="">
      <cdr:nvSpPr>
        <cdr:cNvPr id="4" name="Oval 3"/>
        <cdr:cNvSpPr/>
      </cdr:nvSpPr>
      <cdr:spPr>
        <a:xfrm xmlns:a="http://schemas.openxmlformats.org/drawingml/2006/main">
          <a:off x="771854" y="1199460"/>
          <a:ext cx="93313" cy="9226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65000"/>
          </a:schemeClr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FD7B2-88A6-E34E-8EF8-CB0C7BA47ADD}" type="datetimeFigureOut">
              <a:rPr lang="en-US" smtClean="0">
                <a:latin typeface="Arial"/>
              </a:rPr>
              <a:pPr/>
              <a:t>10/17/2016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FA4E-18EB-6D49-8DE2-7A74038C2C1C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994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ED7FC5FE-6F0D-D34A-8EE6-C95B4F5F4DC8}" type="datetimeFigureOut">
              <a:rPr lang="en-US" smtClean="0"/>
              <a:pPr/>
              <a:t>10/17/2016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D61C8689-8455-3546-ADF9-3B7273760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2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To prevent fatigue a mandatory break will be taken 10 minutes after users begin photo selection task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0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0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1-5, title, intervals of 1, </a:t>
            </a:r>
            <a:r>
              <a:rPr lang="en-US" baseline="0" dirty="0" smtClean="0"/>
              <a:t>Ariel, text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5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506034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3D54E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Arial Subhead, Date, Etc.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38337" y="2529392"/>
            <a:ext cx="8212886" cy="1002290"/>
          </a:xfrm>
        </p:spPr>
        <p:txBody>
          <a:bodyPr lIns="0" rIns="0" anchor="b" anchorCtr="0">
            <a:noAutofit/>
          </a:bodyPr>
          <a:lstStyle>
            <a:lvl1pPr>
              <a:lnSpc>
                <a:spcPts val="5500"/>
              </a:lnSpc>
              <a:spcBef>
                <a:spcPts val="2400"/>
              </a:spcBef>
              <a:defRPr sz="5000" b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50pt Arial Title</a:t>
            </a:r>
            <a:br>
              <a:rPr lang="en-US" dirty="0" smtClean="0"/>
            </a:br>
            <a:r>
              <a:rPr lang="en-US" dirty="0" smtClean="0"/>
              <a:t>with Radial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2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78363" y="1"/>
            <a:ext cx="4465637" cy="476884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4006850" cy="868680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325244"/>
            <a:ext cx="4006850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Arial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Arial bullet one</a:t>
            </a:r>
          </a:p>
          <a:p>
            <a:pPr lvl="2"/>
            <a:r>
              <a:rPr lang="en-US" dirty="0" smtClean="0"/>
              <a:t>14pt Arial third level</a:t>
            </a:r>
          </a:p>
          <a:p>
            <a:pPr lvl="3"/>
            <a:r>
              <a:rPr lang="en-US" dirty="0" smtClean="0"/>
              <a:t>12pt Arial fourth level</a:t>
            </a:r>
          </a:p>
          <a:p>
            <a:pPr lvl="4"/>
            <a:r>
              <a:rPr lang="en-US" dirty="0" smtClean="0"/>
              <a:t>12pt Arial 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2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3369" y="4824387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38337" y="2262359"/>
            <a:ext cx="8212886" cy="1002290"/>
          </a:xfrm>
        </p:spPr>
        <p:txBody>
          <a:bodyPr lIns="0" r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 b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003C71"/>
                </a:solidFill>
              </a:rPr>
              <a:t>40pt Arial</a:t>
            </a:r>
            <a:br>
              <a:rPr lang="en-US" dirty="0" smtClean="0">
                <a:solidFill>
                  <a:srgbClr val="003C71"/>
                </a:solidFill>
              </a:rPr>
            </a:br>
            <a:r>
              <a:rPr lang="en-US" dirty="0" smtClean="0">
                <a:solidFill>
                  <a:srgbClr val="003C71"/>
                </a:solidFill>
              </a:rPr>
              <a:t>White Section Break</a:t>
            </a:r>
            <a:endParaRPr lang="en-US" dirty="0">
              <a:solidFill>
                <a:srgbClr val="003C7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5613" y="3239001"/>
            <a:ext cx="6330212" cy="925360"/>
          </a:xfrm>
        </p:spPr>
        <p:txBody>
          <a:bodyPr/>
          <a:lstStyle>
            <a:lvl1pPr>
              <a:defRPr sz="1600">
                <a:solidFill>
                  <a:srgbClr val="0071C5"/>
                </a:solidFill>
              </a:defRPr>
            </a:lvl1pPr>
          </a:lstStyle>
          <a:p>
            <a:r>
              <a:rPr lang="en-US" b="0" dirty="0" smtClean="0"/>
              <a:t>16pt Arial Subhead, Date, Etc.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03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5613" y="3239001"/>
            <a:ext cx="6330212" cy="925360"/>
          </a:xfrm>
        </p:spPr>
        <p:txBody>
          <a:bodyPr/>
          <a:lstStyle>
            <a:lvl1pPr>
              <a:defRPr sz="1600">
                <a:solidFill>
                  <a:srgbClr val="F3D54E"/>
                </a:solidFill>
              </a:defRPr>
            </a:lvl1pPr>
          </a:lstStyle>
          <a:p>
            <a:r>
              <a:rPr lang="en-US" b="0" dirty="0" smtClean="0"/>
              <a:t>16pt Arial Subhead, Date, Etc.</a:t>
            </a:r>
            <a:endParaRPr lang="en-US" b="0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8337" y="2262359"/>
            <a:ext cx="8212886" cy="1002290"/>
          </a:xfrm>
        </p:spPr>
        <p:txBody>
          <a:bodyPr lIns="0" r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 b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40pt Arial</a:t>
            </a:r>
            <a:br>
              <a:rPr lang="en-US" dirty="0" smtClean="0"/>
            </a:br>
            <a:r>
              <a:rPr lang="en-US" dirty="0" smtClean="0"/>
              <a:t>Blue Section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1101794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100" baseline="0">
                <a:solidFill>
                  <a:srgbClr val="003C7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US" dirty="0" smtClean="0"/>
              <a:t>40pt Arial Hero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2234882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baseline="0">
                <a:solidFill>
                  <a:schemeClr val="accent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40pt Arial Body.</a:t>
            </a:r>
            <a:br>
              <a:rPr lang="en-US" dirty="0" smtClean="0"/>
            </a:br>
            <a:r>
              <a:rPr lang="en-US" dirty="0" smtClean="0"/>
              <a:t>For content that is not a section, but has a big idea in text only.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5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348787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rgbClr val="F3D54E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Arial Subhead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2574131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38337" y="2036254"/>
            <a:ext cx="8212886" cy="1212771"/>
          </a:xfrm>
        </p:spPr>
        <p:txBody>
          <a:bodyPr lIns="0" rIns="0" anchor="b" anchorCtr="0">
            <a:noAutofit/>
          </a:bodyPr>
          <a:lstStyle>
            <a:lvl1pPr>
              <a:lnSpc>
                <a:spcPts val="5500"/>
              </a:lnSpc>
              <a:spcBef>
                <a:spcPts val="2400"/>
              </a:spcBef>
              <a:defRPr sz="4000" b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40pt Arial Blue Section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62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8012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6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61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32" y="1875130"/>
            <a:ext cx="2108795" cy="1389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_experience_wht_rgb_3000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32" y="1693326"/>
            <a:ext cx="2085380" cy="21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6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51937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506034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3D54E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Arial Subhead, Date, Etc.</a:t>
            </a:r>
            <a:endParaRPr lang="en-US" dirty="0"/>
          </a:p>
        </p:txBody>
      </p:sp>
      <p:pic>
        <p:nvPicPr>
          <p:cNvPr id="13" name="Picture 12" descr="int_experience_hrz_wht_rgb_1500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3" y="389228"/>
            <a:ext cx="2121766" cy="88728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8337" y="2529392"/>
            <a:ext cx="8212886" cy="1002290"/>
          </a:xfrm>
        </p:spPr>
        <p:txBody>
          <a:bodyPr lIns="0" rIns="0" anchor="b" anchorCtr="0">
            <a:noAutofit/>
          </a:bodyPr>
          <a:lstStyle>
            <a:lvl1pPr>
              <a:lnSpc>
                <a:spcPts val="5500"/>
              </a:lnSpc>
              <a:spcBef>
                <a:spcPts val="2400"/>
              </a:spcBef>
              <a:defRPr sz="5000" b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50pt Arial Title</a:t>
            </a:r>
            <a:br>
              <a:rPr lang="en-US" dirty="0" smtClean="0"/>
            </a:br>
            <a:r>
              <a:rPr lang="en-US" dirty="0" smtClean="0"/>
              <a:t>with Radial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6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6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3663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8337" y="2529392"/>
            <a:ext cx="8212886" cy="1002290"/>
          </a:xfrm>
        </p:spPr>
        <p:txBody>
          <a:bodyPr lIns="0" rIns="0" anchor="b" anchorCtr="0">
            <a:noAutofit/>
          </a:bodyPr>
          <a:lstStyle>
            <a:lvl1pPr>
              <a:lnSpc>
                <a:spcPts val="5500"/>
              </a:lnSpc>
              <a:spcBef>
                <a:spcPts val="2400"/>
              </a:spcBef>
              <a:defRPr sz="5000" b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50pt Arial Title</a:t>
            </a:r>
            <a:br>
              <a:rPr lang="en-US" dirty="0" smtClean="0"/>
            </a:br>
            <a:r>
              <a:rPr lang="en-US" dirty="0" smtClean="0"/>
              <a:t>with Image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506034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3D54E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Arial Subhead, Date,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2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18pt Arial body text</a:t>
            </a:r>
          </a:p>
          <a:p>
            <a:pPr lvl="1"/>
            <a:r>
              <a:rPr lang="en-US" dirty="0" smtClean="0"/>
              <a:t>18pt Arial bullet one</a:t>
            </a:r>
          </a:p>
          <a:p>
            <a:pPr lvl="2"/>
            <a:r>
              <a:rPr lang="en-US" dirty="0" smtClean="0"/>
              <a:t>18pt Arial sub-bullet</a:t>
            </a:r>
          </a:p>
          <a:p>
            <a:pPr lvl="3"/>
            <a:r>
              <a:rPr lang="en-US" dirty="0" smtClean="0"/>
              <a:t>16pt Arial fourth level</a:t>
            </a:r>
          </a:p>
          <a:p>
            <a:pPr lvl="4"/>
            <a:r>
              <a:rPr lang="en-US" dirty="0" smtClean="0"/>
              <a:t>14pt Arial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1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8012" cy="868680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Arial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Arial bullet one</a:t>
            </a:r>
          </a:p>
          <a:p>
            <a:pPr lvl="2"/>
            <a:r>
              <a:rPr lang="en-US" dirty="0" smtClean="0"/>
              <a:t>14pt Arial third level</a:t>
            </a:r>
          </a:p>
          <a:p>
            <a:pPr lvl="3"/>
            <a:r>
              <a:rPr lang="en-US" dirty="0" smtClean="0"/>
              <a:t>12pt Arial fourth level</a:t>
            </a:r>
          </a:p>
          <a:p>
            <a:pPr lvl="4"/>
            <a:r>
              <a:rPr lang="en-US" dirty="0" smtClean="0"/>
              <a:t>12pt Arial fifth level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sz="1100" dirty="0">
              <a:latin typeface="Arial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5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8012" cy="868680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Arial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Arial bullet one</a:t>
            </a:r>
          </a:p>
          <a:p>
            <a:pPr lvl="2"/>
            <a:r>
              <a:rPr lang="en-US" dirty="0" smtClean="0"/>
              <a:t>14pt Arial third level</a:t>
            </a:r>
          </a:p>
          <a:p>
            <a:pPr lvl="3"/>
            <a:r>
              <a:rPr lang="en-US" dirty="0" smtClean="0"/>
              <a:t>12pt Arial fourth level</a:t>
            </a:r>
          </a:p>
          <a:p>
            <a:pPr lvl="4"/>
            <a:r>
              <a:rPr lang="en-US" dirty="0" smtClean="0"/>
              <a:t>12pt Arial 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4"/>
            <a:ext cx="4005264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Arial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Arial bullet one</a:t>
            </a:r>
          </a:p>
          <a:p>
            <a:pPr lvl="2"/>
            <a:r>
              <a:rPr lang="en-US" dirty="0" smtClean="0"/>
              <a:t>14pt Arial third level</a:t>
            </a:r>
          </a:p>
          <a:p>
            <a:pPr lvl="3"/>
            <a:r>
              <a:rPr lang="en-US" dirty="0" smtClean="0"/>
              <a:t>12pt Arial fourth level</a:t>
            </a:r>
          </a:p>
          <a:p>
            <a:pPr lvl="4"/>
            <a:r>
              <a:rPr lang="en-US" dirty="0" smtClean="0"/>
              <a:t>12pt Arial fifth level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6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8012" cy="86868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u="none" strike="noStrike" baseline="0" smtClean="0">
                <a:latin typeface="Arial"/>
                <a:cs typeface="Arial"/>
              </a:defRPr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17513" indent="-225425">
              <a:buFont typeface="Arial" pitchFamily="34" charset="0"/>
              <a:buChar char="–"/>
              <a:defRPr sz="1200" baseline="0">
                <a:latin typeface="Arial"/>
                <a:cs typeface="Arial"/>
              </a:defRPr>
            </a:lvl2pPr>
            <a:lvl3pPr marL="685800" indent="-228600">
              <a:buFont typeface="Arial" pitchFamily="34" charset="0"/>
              <a:buChar char="–"/>
              <a:defRPr sz="1200">
                <a:latin typeface="Arial"/>
                <a:cs typeface="Arial"/>
              </a:defRPr>
            </a:lvl3pPr>
            <a:lvl4pPr marL="969963" indent="-228600">
              <a:buFont typeface="Arial" pitchFamily="34" charset="0"/>
              <a:buChar char="–"/>
              <a:defRPr sz="1100">
                <a:latin typeface="Arial"/>
                <a:cs typeface="Arial"/>
              </a:defRPr>
            </a:lvl4pPr>
            <a:lvl5pPr marL="1319213" indent="-228600">
              <a:buFont typeface="Arial" pitchFamily="34" charset="0"/>
              <a:buChar char="–"/>
              <a:defRPr sz="105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“36pt Arial Bold Text”</a:t>
            </a:r>
          </a:p>
          <a:p>
            <a:pPr lvl="1"/>
            <a:r>
              <a:rPr lang="en-US" dirty="0" smtClean="0"/>
              <a:t>12pt Attribution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8012" cy="868680"/>
          </a:xfrm>
        </p:spPr>
        <p:txBody>
          <a:bodyPr>
            <a:normAutofit/>
          </a:bodyPr>
          <a:lstStyle>
            <a:lvl1pPr>
              <a:defRPr sz="2800" b="0" i="0" baseline="0">
                <a:latin typeface="Arial"/>
                <a:cs typeface="Arial"/>
              </a:defRPr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ttom Half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4131"/>
            <a:ext cx="9144000" cy="219471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en-US" dirty="0" smtClean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8012" cy="868680"/>
          </a:xfrm>
        </p:spPr>
        <p:txBody>
          <a:bodyPr>
            <a:noAutofit/>
          </a:bodyPr>
          <a:lstStyle>
            <a:lvl1pPr>
              <a:defRPr sz="2800" b="0" i="0" baseline="0">
                <a:latin typeface="Arial"/>
                <a:cs typeface="Arial"/>
              </a:defRPr>
            </a:lvl1pPr>
          </a:lstStyle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5"/>
            <a:ext cx="4006851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Arial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Arial bullet one</a:t>
            </a:r>
          </a:p>
          <a:p>
            <a:pPr lvl="2"/>
            <a:r>
              <a:rPr lang="en-US" dirty="0" smtClean="0"/>
              <a:t>14pt Arial third level</a:t>
            </a:r>
          </a:p>
          <a:p>
            <a:pPr lvl="3"/>
            <a:r>
              <a:rPr lang="en-US" dirty="0" smtClean="0"/>
              <a:t>12pt Arial fourth level</a:t>
            </a:r>
          </a:p>
          <a:p>
            <a:pPr lvl="4"/>
            <a:r>
              <a:rPr lang="en-US" dirty="0" smtClean="0"/>
              <a:t>12pt Arial 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678363" y="1203325"/>
            <a:ext cx="4005264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baseline="0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Arial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Arial bullet one</a:t>
            </a:r>
          </a:p>
          <a:p>
            <a:pPr lvl="2"/>
            <a:r>
              <a:rPr lang="en-US" dirty="0" smtClean="0"/>
              <a:t>14pt Arial third level</a:t>
            </a:r>
          </a:p>
          <a:p>
            <a:pPr lvl="3"/>
            <a:r>
              <a:rPr lang="en-US" dirty="0" smtClean="0"/>
              <a:t>12pt Arial fourth level</a:t>
            </a:r>
          </a:p>
          <a:p>
            <a:pPr lvl="4"/>
            <a:r>
              <a:rPr lang="en-US" dirty="0" smtClean="0"/>
              <a:t>12pt Arial fifth level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09487" y="4975795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r>
              <a:rPr lang="en-US" dirty="0" smtClean="0"/>
              <a:t>Intel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8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87" y="4759452"/>
            <a:ext cx="9144000" cy="384048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15" y="4830589"/>
            <a:ext cx="364336" cy="240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718551" y="4824510"/>
            <a:ext cx="2381" cy="237744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13" y="310130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28pt Arial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1203325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18pt Arial body text</a:t>
            </a:r>
          </a:p>
          <a:p>
            <a:pPr lvl="1"/>
            <a:r>
              <a:rPr lang="en-US" dirty="0" smtClean="0"/>
              <a:t>16pt Arial bullet one</a:t>
            </a:r>
          </a:p>
          <a:p>
            <a:pPr lvl="2"/>
            <a:r>
              <a:rPr lang="en-US" dirty="0" smtClean="0"/>
              <a:t>16pt Arial sub-bullet</a:t>
            </a:r>
          </a:p>
          <a:p>
            <a:pPr lvl="3"/>
            <a:r>
              <a:rPr lang="en-US" dirty="0" smtClean="0"/>
              <a:t>14pt Arial fourth level</a:t>
            </a:r>
          </a:p>
          <a:p>
            <a:pPr lvl="4"/>
            <a:r>
              <a:rPr lang="en-US" dirty="0" smtClean="0"/>
              <a:t>14pt Arial 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352" y="482438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4801152"/>
            <a:ext cx="319113" cy="3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2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74" r:id="rId3"/>
    <p:sldLayoutId id="2147483650" r:id="rId4"/>
    <p:sldLayoutId id="2147483684" r:id="rId5"/>
    <p:sldLayoutId id="2147483652" r:id="rId6"/>
    <p:sldLayoutId id="2147483660" r:id="rId7"/>
    <p:sldLayoutId id="2147483668" r:id="rId8"/>
    <p:sldLayoutId id="2147483669" r:id="rId9"/>
    <p:sldLayoutId id="2147483670" r:id="rId10"/>
    <p:sldLayoutId id="2147483672" r:id="rId11"/>
    <p:sldLayoutId id="2147483651" r:id="rId12"/>
    <p:sldLayoutId id="2147483677" r:id="rId13"/>
    <p:sldLayoutId id="2147483665" r:id="rId14"/>
    <p:sldLayoutId id="2147483654" r:id="rId15"/>
    <p:sldLayoutId id="2147483655" r:id="rId16"/>
    <p:sldLayoutId id="2147483676" r:id="rId17"/>
    <p:sldLayoutId id="2147483681" r:id="rId18"/>
    <p:sldLayoutId id="2147483697" r:id="rId19"/>
    <p:sldLayoutId id="2147483710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i="0" kern="1200" spc="0" baseline="0">
          <a:solidFill>
            <a:srgbClr val="003C71"/>
          </a:solidFill>
          <a:latin typeface="Arial"/>
          <a:ea typeface="Arial"/>
          <a:cs typeface="Arial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1800" b="0" kern="1200">
          <a:solidFill>
            <a:srgbClr val="0071C5"/>
          </a:solidFill>
          <a:latin typeface="Arial"/>
          <a:ea typeface="+mn-ea"/>
          <a:cs typeface="Arial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600" kern="1200" baseline="0">
          <a:solidFill>
            <a:srgbClr val="003C71"/>
          </a:solidFill>
          <a:latin typeface="Arial"/>
          <a:ea typeface="+mn-ea"/>
          <a:cs typeface="Arial"/>
        </a:defRPr>
      </a:lvl2pPr>
      <a:lvl3pPr marL="571500" indent="-228600" algn="l" defTabSz="457200" rtl="0" eaLnBrk="1" latinLnBrk="0" hangingPunct="1">
        <a:spcBef>
          <a:spcPts val="800"/>
        </a:spcBef>
        <a:buFont typeface="Intel Clear" panose="020B0604020203020204" pitchFamily="34" charset="0"/>
        <a:buChar char="–"/>
        <a:defRPr sz="1600" kern="1200">
          <a:solidFill>
            <a:srgbClr val="003C71"/>
          </a:solidFill>
          <a:latin typeface="Arial"/>
          <a:ea typeface="+mn-ea"/>
          <a:cs typeface="Arial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3C71"/>
          </a:solidFill>
          <a:latin typeface="Arial"/>
          <a:ea typeface="+mn-ea"/>
          <a:cs typeface="Arial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rgbClr val="003C7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 smtClean="0"/>
              <a:t>Jim Scovell</a:t>
            </a:r>
            <a:r>
              <a:rPr lang="en-US" b="0" baseline="30000" dirty="0" smtClean="0"/>
              <a:t>1</a:t>
            </a:r>
            <a:r>
              <a:rPr lang="en-US" b="0" dirty="0" smtClean="0"/>
              <a:t>, Phil Corriveau</a:t>
            </a:r>
            <a:r>
              <a:rPr lang="en-US" baseline="30000" dirty="0"/>
              <a:t>1</a:t>
            </a:r>
            <a:r>
              <a:rPr lang="en-US" b="0" dirty="0" smtClean="0"/>
              <a:t>, Hannah Colett</a:t>
            </a:r>
            <a:r>
              <a:rPr lang="en-US" baseline="30000" dirty="0"/>
              <a:t>1</a:t>
            </a:r>
            <a:r>
              <a:rPr lang="en-US" b="0" dirty="0" smtClean="0"/>
              <a:t>, Naeem Ramzan</a:t>
            </a:r>
            <a:r>
              <a:rPr lang="en-US" baseline="30000" dirty="0" smtClean="0"/>
              <a:t>2</a:t>
            </a:r>
            <a:r>
              <a:rPr lang="en-US" b="0" dirty="0" smtClean="0"/>
              <a:t>, Glenn Van Wallendael</a:t>
            </a:r>
            <a:r>
              <a:rPr lang="en-US" baseline="30000" dirty="0" smtClean="0"/>
              <a:t>3</a:t>
            </a:r>
            <a:r>
              <a:rPr lang="en-US" b="0" dirty="0" smtClean="0"/>
              <a:t>, Lucjan Janowski</a:t>
            </a:r>
            <a:r>
              <a:rPr lang="en-US" baseline="30000" dirty="0" smtClean="0"/>
              <a:t>4</a:t>
            </a:r>
            <a:endParaRPr lang="en-US" b="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38337" y="2529392"/>
            <a:ext cx="8212886" cy="1002290"/>
          </a:xfrm>
        </p:spPr>
        <p:txBody>
          <a:bodyPr lIns="0" rIns="0" anchor="b" anchorCtr="0">
            <a:noAutofit/>
          </a:bodyPr>
          <a:lstStyle>
            <a:lvl1pPr>
              <a:lnSpc>
                <a:spcPts val="5500"/>
              </a:lnSpc>
              <a:spcBef>
                <a:spcPts val="2400"/>
              </a:spcBef>
              <a:defRPr sz="5000" b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Interpreting ViQET scores, when can users’ see a difference?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8336" y="4431394"/>
            <a:ext cx="2190563" cy="63590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US" sz="1050" baseline="30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Intel Corporation</a:t>
            </a:r>
          </a:p>
          <a:p>
            <a:r>
              <a:rPr lang="en-US" sz="1050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University of West Scotland</a:t>
            </a:r>
          </a:p>
          <a:p>
            <a:r>
              <a:rPr lang="en-US" sz="1050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Ghent University</a:t>
            </a:r>
          </a:p>
          <a:p>
            <a:r>
              <a:rPr lang="en-US" sz="1050" baseline="30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AGH University</a:t>
            </a:r>
          </a:p>
        </p:txBody>
      </p:sp>
    </p:spTree>
    <p:extLst>
      <p:ext uri="{BB962C8B-B14F-4D97-AF65-F5344CB8AC3E}">
        <p14:creationId xmlns:p14="http://schemas.microsoft.com/office/powerpoint/2010/main" val="23100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Predictive Model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025636"/>
              </p:ext>
            </p:extLst>
          </p:nvPr>
        </p:nvGraphicFramePr>
        <p:xfrm>
          <a:off x="1228436" y="698370"/>
          <a:ext cx="6527129" cy="3353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4036" y="4052030"/>
            <a:ext cx="8571346" cy="593861"/>
          </a:xfrm>
          <a:prstGeom prst="rect">
            <a:avLst/>
          </a:prstGeom>
          <a:solidFill>
            <a:srgbClr val="FFA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91440" rIns="91440" bIns="91440" rtlCol="0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rgbClr val="003C7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threshold for when at least 50% of photo pairs will have the higher photo selected at least 75% of the time is 0.42 MOS. </a:t>
            </a:r>
          </a:p>
        </p:txBody>
      </p:sp>
    </p:spTree>
    <p:extLst>
      <p:ext uri="{BB962C8B-B14F-4D97-AF65-F5344CB8AC3E}">
        <p14:creationId xmlns:p14="http://schemas.microsoft.com/office/powerpoint/2010/main" val="925305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Results between labs was not significantly different and ratings were consistent with original crowd sourcing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Based </a:t>
            </a:r>
            <a:r>
              <a:rPr lang="en-US" dirty="0"/>
              <a:t>on the 91 participants </a:t>
            </a:r>
            <a:r>
              <a:rPr lang="en-US" dirty="0" smtClean="0"/>
              <a:t>the </a:t>
            </a:r>
            <a:r>
              <a:rPr lang="en-US" dirty="0"/>
              <a:t>threshold for when at least 50% of photo pairs will have the higher photo selected at least 75% of the time is 0.42 MOS.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While users’ were significantly better at determining differences for certain scenes  there was no significant difference between scene types.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 additional data from AGH University and redo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 publication plan and point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1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Goals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results are consistent with original crowdsourcing data and consistent across sites.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a threshold for where users’ can begin to see a difference between photos of the same content.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 users’ more sensitive to differences for specific types of content?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en-US" dirty="0"/>
              <a:t>Study Design: Phase 1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457201" y="830101"/>
            <a:ext cx="8228012" cy="3881858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Test harness was designed to present pairs of photos on 2 monitors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Participants were asked to select the photo they believe is of higher quality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Photo pairs were selected to compare 2 images of the same content</a:t>
            </a:r>
          </a:p>
          <a:p>
            <a:pPr marL="511175" lvl="1" indent="-285750">
              <a:buFont typeface="Arial" panose="020B0604020202020204" pitchFamily="34" charset="0"/>
              <a:buChar char="•"/>
            </a:pPr>
            <a:r>
              <a:rPr lang="en-US" dirty="0"/>
              <a:t>Minor discrepancies as content is not the exact same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Photo pairs have MOS deltas ranging from 0.273 to 0.946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220 pairs were </a:t>
            </a:r>
            <a:r>
              <a:rPr lang="en-US" dirty="0" smtClean="0">
                <a:solidFill>
                  <a:srgbClr val="0071C5"/>
                </a:solidFill>
              </a:rPr>
              <a:t>presented </a:t>
            </a:r>
            <a:r>
              <a:rPr lang="en-US" dirty="0">
                <a:solidFill>
                  <a:srgbClr val="0071C5"/>
                </a:solidFill>
              </a:rPr>
              <a:t>to users</a:t>
            </a:r>
          </a:p>
          <a:p>
            <a:pPr marL="511175" lvl="1" indent="-285750">
              <a:buFont typeface="Arial" panose="020B0604020202020204" pitchFamily="34" charset="0"/>
              <a:buChar char="•"/>
            </a:pPr>
            <a:r>
              <a:rPr lang="en-US" dirty="0"/>
              <a:t>Included 10 repeats as a measure of reliability</a:t>
            </a:r>
          </a:p>
          <a:p>
            <a:pPr marL="511175" lvl="1" indent="-285750">
              <a:buFont typeface="Arial" panose="020B0604020202020204" pitchFamily="34" charset="0"/>
              <a:buChar char="•"/>
            </a:pPr>
            <a:r>
              <a:rPr lang="en-US" dirty="0"/>
              <a:t>Photos were selected to spread the rating scale and balanced by scene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Photo pairs were randomized </a:t>
            </a:r>
          </a:p>
          <a:p>
            <a:pPr marL="857250" lvl="2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44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Design: Phase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1" y="830101"/>
            <a:ext cx="8228012" cy="3881858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Test harness was designed to present a photo on one monitor and 5 point rating scale on the other.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Participants will be asked to rate the quality of the photo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Photo are randomized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1C5"/>
                </a:solidFill>
              </a:rPr>
              <a:t>51 photos will be presented to users for rating</a:t>
            </a:r>
          </a:p>
          <a:p>
            <a:pPr marL="631825" lvl="2" indent="-285750">
              <a:buFont typeface="Arial" panose="020B0604020202020204" pitchFamily="34" charset="0"/>
              <a:buChar char="•"/>
            </a:pPr>
            <a:r>
              <a:rPr lang="en-US" dirty="0"/>
              <a:t>36 photos independent to each site to allow for a larger sample of photos to be rated</a:t>
            </a:r>
          </a:p>
          <a:p>
            <a:pPr marL="631825" lvl="2" indent="-285750">
              <a:buFont typeface="Arial" panose="020B0604020202020204" pitchFamily="34" charset="0"/>
              <a:buChar char="•"/>
            </a:pPr>
            <a:r>
              <a:rPr lang="en-US" dirty="0"/>
              <a:t>9 photos were the same at each site as a control to ensure site consistency across sites</a:t>
            </a:r>
          </a:p>
          <a:p>
            <a:pPr marL="631825" lvl="2" indent="-285750">
              <a:buFont typeface="Arial" panose="020B0604020202020204" pitchFamily="34" charset="0"/>
              <a:buChar char="•"/>
            </a:pPr>
            <a:r>
              <a:rPr lang="en-US" dirty="0"/>
              <a:t>6 photos were presented twice as a measure of reliability</a:t>
            </a:r>
          </a:p>
          <a:p>
            <a:pPr marL="1255713" lvl="3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786752" y="3511471"/>
          <a:ext cx="1219200" cy="1152525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MOS Scale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Excellent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D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D23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4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Poor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D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D2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5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399337"/>
          </a:xfrm>
        </p:spPr>
        <p:txBody>
          <a:bodyPr/>
          <a:lstStyle/>
          <a:p>
            <a:r>
              <a:rPr lang="en-US" sz="2400" dirty="0"/>
              <a:t>Phase 1 Content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087" y="733982"/>
            <a:ext cx="2970255" cy="1627557"/>
          </a:xfrm>
        </p:spPr>
        <p:txBody>
          <a:bodyPr/>
          <a:lstStyle/>
          <a:p>
            <a:pPr marL="57150" lvl="2" indent="2841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</a:rPr>
              <a:t>Indoor (14 pairs each)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/>
              <a:t>Beach Toys 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/>
              <a:t>Flowers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/>
              <a:t>Evacuation Plan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/>
              <a:t>Fruit bowl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/>
              <a:t>Bridge drawing</a:t>
            </a:r>
          </a:p>
          <a:p>
            <a:pPr marL="284163" lvl="3" indent="0">
              <a:buNone/>
            </a:pPr>
            <a:endParaRPr lang="en-US" sz="12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4413" y="733982"/>
            <a:ext cx="2970255" cy="1627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2" indent="2841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(14 pairs each)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Building Corner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Parking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Mirror Ball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818759" y="708185"/>
            <a:ext cx="3021654" cy="16533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2" indent="2841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(14 pairs each)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Autumn Mountain 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Tree Lake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Ghent city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Green Tree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Levi Stadium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67186" y="2476169"/>
            <a:ext cx="8242126" cy="56367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1870" y="2140557"/>
            <a:ext cx="5423770" cy="413611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</a:rPr>
              <a:t>Total photo pairs: 220 (10 repeats)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20750" y="3110261"/>
            <a:ext cx="2970255" cy="1627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2" indent="2841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Indoor (3 photos each)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Beach Toys 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Flowers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Evacuation Plan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Fruit bowl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Bridge drawing</a:t>
            </a:r>
          </a:p>
          <a:p>
            <a:pPr marL="284163" lvl="3" indent="0">
              <a:buFont typeface="Arial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6253077" y="3110261"/>
            <a:ext cx="2611006" cy="16275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2" indent="2841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(3 photos each)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Building Corner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Parking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Mirror Ball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977422" y="3084464"/>
            <a:ext cx="3021654" cy="16533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2" indent="2841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(3 photos each)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Autumn Mountain 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Tree Lake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Ghent city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Green Tree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Levi Stadium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750" y="4491384"/>
            <a:ext cx="8146010" cy="413611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003C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photos : 51 (36 independent for each site, 9 control, 6 repeats)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452" y="2671662"/>
            <a:ext cx="3303058" cy="412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0" i="0" spc="0" baseline="0">
                <a:solidFill>
                  <a:srgbClr val="003C7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US" dirty="0"/>
              <a:t>Phase 2 Content</a:t>
            </a:r>
          </a:p>
        </p:txBody>
      </p:sp>
    </p:spTree>
    <p:extLst>
      <p:ext uri="{BB962C8B-B14F-4D97-AF65-F5344CB8AC3E}">
        <p14:creationId xmlns:p14="http://schemas.microsoft.com/office/powerpoint/2010/main" val="2396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8674" y="1151006"/>
            <a:ext cx="1660906" cy="41280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US" sz="2000" dirty="0">
                <a:solidFill>
                  <a:srgbClr val="003C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</a:t>
            </a:r>
            <a:r>
              <a:rPr lang="en-US" sz="2000" dirty="0" smtClean="0">
                <a:solidFill>
                  <a:srgbClr val="003C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endParaRPr lang="en-US" sz="2000" dirty="0">
              <a:solidFill>
                <a:srgbClr val="003C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2554" y="1152525"/>
            <a:ext cx="1655517" cy="41280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US" sz="2000" dirty="0">
                <a:solidFill>
                  <a:srgbClr val="003C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2000" dirty="0" smtClean="0">
                <a:solidFill>
                  <a:srgbClr val="003C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Setup</a:t>
            </a:r>
            <a:endParaRPr lang="en-US" sz="2000" dirty="0">
              <a:solidFill>
                <a:srgbClr val="003C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612" y="1565328"/>
            <a:ext cx="4069401" cy="2417735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marL="171450" indent="-171450" defTabSz="450850">
              <a:buFont typeface="Arial" panose="020B0604020202020204" pitchFamily="34" charset="0"/>
              <a:buChar char="•"/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Goal: Understand when users’ can start to notice </a:t>
            </a:r>
          </a:p>
          <a:p>
            <a:pPr defTabSz="450850"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    difference in photo quality</a:t>
            </a:r>
          </a:p>
          <a:p>
            <a:pPr marL="171450" indent="-171450" defTabSz="450850">
              <a:buFont typeface="Arial" panose="020B0604020202020204" pitchFamily="34" charset="0"/>
              <a:buChar char="•"/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Users asked to select the image of higher quality</a:t>
            </a:r>
          </a:p>
          <a:p>
            <a:pPr marL="171450" indent="-171450" defTabSz="450850">
              <a:buFont typeface="Arial" panose="020B0604020202020204" pitchFamily="34" charset="0"/>
              <a:buChar char="•"/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Dual monitor setup with 2 images of the same </a:t>
            </a:r>
          </a:p>
          <a:p>
            <a:pPr defTabSz="450850"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    scene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Participant 3H from displays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3C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0841" y="1565327"/>
            <a:ext cx="3956572" cy="2417735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marL="171450" indent="-171450" defTabSz="450850">
              <a:buFont typeface="Arial" panose="020B0604020202020204" pitchFamily="34" charset="0"/>
              <a:buChar char="•"/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Goal: Ensure ratings from current study are not </a:t>
            </a:r>
          </a:p>
          <a:p>
            <a:pPr defTabSz="450850"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    significantly different from previous studies</a:t>
            </a:r>
          </a:p>
          <a:p>
            <a:pPr marL="171450" indent="-171450" defTabSz="450850">
              <a:buFont typeface="Arial" panose="020B0604020202020204" pitchFamily="34" charset="0"/>
              <a:buChar char="•"/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Users asked to rate the quality of the photo</a:t>
            </a:r>
          </a:p>
          <a:p>
            <a:pPr marL="171450" indent="-171450" defTabSz="450850">
              <a:buFont typeface="Arial" panose="020B0604020202020204" pitchFamily="34" charset="0"/>
              <a:buChar char="•"/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Dual monitor setup with 2 images of the same </a:t>
            </a:r>
          </a:p>
          <a:p>
            <a:pPr defTabSz="450850">
              <a:tabLst>
                <a:tab pos="3541713" algn="l"/>
              </a:tabLst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    scene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1C5"/>
                </a:solidFill>
                <a:latin typeface="Arial"/>
                <a:cs typeface="Arial"/>
              </a:rPr>
              <a:t>Participant 3H from displays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03096" y="3136761"/>
            <a:ext cx="3068664" cy="1618862"/>
            <a:chOff x="335602" y="2867898"/>
            <a:chExt cx="3068664" cy="16188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6" t="6373" r="9594" b="7932"/>
            <a:stretch/>
          </p:blipFill>
          <p:spPr>
            <a:xfrm>
              <a:off x="335602" y="2867898"/>
              <a:ext cx="3068664" cy="161886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62" b="505"/>
            <a:stretch/>
          </p:blipFill>
          <p:spPr>
            <a:xfrm>
              <a:off x="408453" y="2936910"/>
              <a:ext cx="1400713" cy="11161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56" b="1674"/>
            <a:stretch/>
          </p:blipFill>
          <p:spPr>
            <a:xfrm>
              <a:off x="1929176" y="2936909"/>
              <a:ext cx="1416480" cy="111359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050862" y="3136761"/>
            <a:ext cx="3068664" cy="1618862"/>
            <a:chOff x="4819220" y="2867898"/>
            <a:chExt cx="3068664" cy="1618862"/>
          </a:xfrm>
        </p:grpSpPr>
        <p:grpSp>
          <p:nvGrpSpPr>
            <p:cNvPr id="27" name="Group 26"/>
            <p:cNvGrpSpPr/>
            <p:nvPr/>
          </p:nvGrpSpPr>
          <p:grpSpPr>
            <a:xfrm>
              <a:off x="4819220" y="2867898"/>
              <a:ext cx="3068664" cy="1618862"/>
              <a:chOff x="4819220" y="2867898"/>
              <a:chExt cx="3068664" cy="161886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86" t="6373" r="9594" b="7932"/>
              <a:stretch/>
            </p:blipFill>
            <p:spPr>
              <a:xfrm>
                <a:off x="4819220" y="2867898"/>
                <a:ext cx="3068664" cy="161886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08" b="-12"/>
              <a:stretch/>
            </p:blipFill>
            <p:spPr>
              <a:xfrm>
                <a:off x="4890102" y="2936909"/>
                <a:ext cx="1399862" cy="1114776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6430297" y="2936909"/>
                <a:ext cx="1393722" cy="111359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6125" y="3125361"/>
              <a:ext cx="762066" cy="780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9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Location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 lab in Oregon, USA</a:t>
            </a:r>
          </a:p>
          <a:p>
            <a:pPr marL="511175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 = 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Ghent University in Belgium</a:t>
            </a:r>
          </a:p>
          <a:p>
            <a:pPr marL="511175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 = 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University of West Scotland</a:t>
            </a:r>
          </a:p>
          <a:p>
            <a:pPr marL="511175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N=24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AGH University in Poland</a:t>
            </a:r>
          </a:p>
          <a:p>
            <a:pPr marL="511175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pending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1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between Sample MOS and Crowd Sourcing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41722"/>
              </p:ext>
            </p:extLst>
          </p:nvPr>
        </p:nvGraphicFramePr>
        <p:xfrm>
          <a:off x="1962072" y="811763"/>
          <a:ext cx="6853682" cy="336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2582" y="4181339"/>
            <a:ext cx="8238837" cy="547680"/>
          </a:xfrm>
          <a:prstGeom prst="rect">
            <a:avLst/>
          </a:prstGeom>
          <a:solidFill>
            <a:srgbClr val="FFA3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91440" rIns="91440" bIns="91440" rtlCol="0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While </a:t>
            </a:r>
            <a:r>
              <a:rPr lang="en-US" dirty="0"/>
              <a:t>the ratings from Ghent are lower on average than the other 2 sites, there is still a </a:t>
            </a:r>
            <a:r>
              <a:rPr lang="en-US" dirty="0" smtClean="0"/>
              <a:t>good relationship </a:t>
            </a:r>
            <a:r>
              <a:rPr lang="en-US" dirty="0"/>
              <a:t>between Ghent ratings and crowd sourcing ratings.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617557" y="977221"/>
            <a:ext cx="5318877" cy="2575677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9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55613" y="308848"/>
            <a:ext cx="8228012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3C7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Scene Type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582" y="4310648"/>
            <a:ext cx="8238837" cy="429208"/>
          </a:xfrm>
          <a:prstGeom prst="rect">
            <a:avLst/>
          </a:prstGeom>
          <a:solidFill>
            <a:srgbClr val="FFA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91440" rIns="91440" bIns="91440" rtlCol="0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individual scenes were statisticall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 different, there is no difference between scene types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24194500"/>
              </p:ext>
            </p:extLst>
          </p:nvPr>
        </p:nvGraphicFramePr>
        <p:xfrm>
          <a:off x="170678" y="839545"/>
          <a:ext cx="7768474" cy="343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7976528" y="2101025"/>
            <a:ext cx="1054560" cy="914400"/>
            <a:chOff x="7976528" y="2101025"/>
            <a:chExt cx="1054560" cy="914400"/>
          </a:xfrm>
        </p:grpSpPr>
        <p:sp>
          <p:nvSpPr>
            <p:cNvPr id="4" name="Oval 3"/>
            <p:cNvSpPr/>
            <p:nvPr/>
          </p:nvSpPr>
          <p:spPr>
            <a:xfrm>
              <a:off x="7976528" y="2472536"/>
              <a:ext cx="89998" cy="69802"/>
            </a:xfrm>
            <a:prstGeom prst="ellipse">
              <a:avLst/>
            </a:prstGeom>
            <a:solidFill>
              <a:srgbClr val="FFE6D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6688" y="2101025"/>
              <a:ext cx="914400" cy="914400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noAutofit/>
            </a:bodyPr>
            <a:lstStyle/>
            <a:p>
              <a:r>
                <a:rPr lang="en-US" sz="1100" dirty="0" smtClean="0">
                  <a:solidFill>
                    <a:srgbClr val="003C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Indoor</a:t>
              </a:r>
            </a:p>
            <a:p>
              <a:r>
                <a:rPr lang="en-US" sz="1100" dirty="0" smtClean="0">
                  <a:solidFill>
                    <a:srgbClr val="003C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Landscape</a:t>
              </a:r>
            </a:p>
            <a:p>
              <a:r>
                <a:rPr lang="en-US" sz="1100" dirty="0">
                  <a:solidFill>
                    <a:srgbClr val="003C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</a:p>
            <a:p>
              <a:endParaRPr lang="en-US" sz="1100" dirty="0" smtClean="0">
                <a:solidFill>
                  <a:srgbClr val="003C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976528" y="2325568"/>
              <a:ext cx="89998" cy="69802"/>
            </a:xfrm>
            <a:prstGeom prst="ellipse">
              <a:avLst/>
            </a:prstGeom>
            <a:solidFill>
              <a:srgbClr val="ADC9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976528" y="2170063"/>
              <a:ext cx="89998" cy="69802"/>
            </a:xfrm>
            <a:prstGeom prst="ellipse">
              <a:avLst/>
            </a:prstGeom>
            <a:solidFill>
              <a:srgbClr val="D1D1D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2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_PPT Template_Arial_16x9">
  <a:themeElements>
    <a:clrScheme name="Custom 1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C3D600"/>
      </a:accent1>
      <a:accent2>
        <a:srgbClr val="0071C5"/>
      </a:accent2>
      <a:accent3>
        <a:srgbClr val="009CDA"/>
      </a:accent3>
      <a:accent4>
        <a:srgbClr val="F8D44C"/>
      </a:accent4>
      <a:accent5>
        <a:srgbClr val="FFA400"/>
      </a:accent5>
      <a:accent6>
        <a:srgbClr val="FF4E00"/>
      </a:accent6>
      <a:hlink>
        <a:srgbClr val="C3D600"/>
      </a:hlink>
      <a:folHlink>
        <a:srgbClr val="0071C5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noAutofit/>
      </a:bodyPr>
      <a:lstStyle>
        <a:defPPr>
          <a:defRPr sz="1100" dirty="0" smtClean="0">
            <a:solidFill>
              <a:srgbClr val="003C7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3C71"/>
    </a:dk2>
    <a:lt2>
      <a:srgbClr val="B1BABF"/>
    </a:lt2>
    <a:accent1>
      <a:srgbClr val="C3D600"/>
    </a:accent1>
    <a:accent2>
      <a:srgbClr val="0071C5"/>
    </a:accent2>
    <a:accent3>
      <a:srgbClr val="009CDA"/>
    </a:accent3>
    <a:accent4>
      <a:srgbClr val="F8D44C"/>
    </a:accent4>
    <a:accent5>
      <a:srgbClr val="FFA400"/>
    </a:accent5>
    <a:accent6>
      <a:srgbClr val="FF4E00"/>
    </a:accent6>
    <a:hlink>
      <a:srgbClr val="C3D600"/>
    </a:hlink>
    <a:folHlink>
      <a:srgbClr val="0071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764</Words>
  <Application>Microsoft Office PowerPoint</Application>
  <PresentationFormat>On-screen Show (16:9)</PresentationFormat>
  <Paragraphs>140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Intel Clear</vt:lpstr>
      <vt:lpstr>Wingdings</vt:lpstr>
      <vt:lpstr>Int_PPT Template_Arial_16x9</vt:lpstr>
      <vt:lpstr>Interpreting ViQET scores, when can users’ see a difference?</vt:lpstr>
      <vt:lpstr>Study Goals</vt:lpstr>
      <vt:lpstr>Study Design: Phase 1</vt:lpstr>
      <vt:lpstr>Study Design: Phase 2</vt:lpstr>
      <vt:lpstr>Phase 1 Content </vt:lpstr>
      <vt:lpstr>Experimental Design </vt:lpstr>
      <vt:lpstr>Participant Location Information</vt:lpstr>
      <vt:lpstr>Relationship between Sample MOS and Crowd Sourcing</vt:lpstr>
      <vt:lpstr>PowerPoint Presentation</vt:lpstr>
      <vt:lpstr>Predictive Model</vt:lpstr>
      <vt:lpstr>Results Summary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2015-05-06T17:13:26Z</dcterms:created>
  <dcterms:modified xsi:type="dcterms:W3CDTF">2016-10-17T22:59:54Z</dcterms:modified>
</cp:coreProperties>
</file>